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56" r:id="rId2"/>
    <p:sldId id="538" r:id="rId3"/>
    <p:sldId id="543" r:id="rId4"/>
    <p:sldId id="544" r:id="rId5"/>
    <p:sldId id="545" r:id="rId6"/>
    <p:sldId id="546" r:id="rId7"/>
    <p:sldId id="547" r:id="rId8"/>
    <p:sldId id="548" r:id="rId9"/>
    <p:sldId id="550" r:id="rId10"/>
    <p:sldId id="549" r:id="rId11"/>
    <p:sldId id="551" r:id="rId12"/>
    <p:sldId id="552" r:id="rId13"/>
    <p:sldId id="553" r:id="rId14"/>
    <p:sldId id="554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71" r:id="rId30"/>
    <p:sldId id="572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71F"/>
    <a:srgbClr val="FF3300"/>
    <a:srgbClr val="9900CC"/>
    <a:srgbClr val="7F7F7F"/>
    <a:srgbClr val="268321"/>
    <a:srgbClr val="D9E2D0"/>
    <a:srgbClr val="385723"/>
    <a:srgbClr val="00B01D"/>
    <a:srgbClr val="0000CC"/>
    <a:srgbClr val="03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6" autoAdjust="0"/>
    <p:restoredTop sz="86196" autoAdjust="0"/>
  </p:normalViewPr>
  <p:slideViewPr>
    <p:cSldViewPr snapToGrid="0">
      <p:cViewPr>
        <p:scale>
          <a:sx n="81" d="100"/>
          <a:sy n="81" d="100"/>
        </p:scale>
        <p:origin x="-78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notesViewPr>
    <p:cSldViewPr snapToGrid="0">
      <p:cViewPr>
        <p:scale>
          <a:sx n="100" d="100"/>
          <a:sy n="100" d="100"/>
        </p:scale>
        <p:origin x="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1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10502498-E0AB-41F9-B9DA-11F73DEB6A09}" type="datetimeFigureOut">
              <a:rPr lang="en-CA" smtClean="0"/>
              <a:pPr/>
              <a:t>22/09/2017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0" tIns="47805" rIns="95610" bIns="4780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620250"/>
            <a:ext cx="5852160" cy="3780800"/>
          </a:xfrm>
          <a:prstGeom prst="rect">
            <a:avLst/>
          </a:prstGeom>
        </p:spPr>
        <p:txBody>
          <a:bodyPr vert="horz" lIns="95610" tIns="47805" rIns="95610" bIns="478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28980EAE-8503-4DAD-9F3B-0D930AF9287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5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71525"/>
            <a:ext cx="5761038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3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– CSA A277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Referencing in Codes and Regulations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marL="0" lvl="0" indent="0" eaLnBrk="0" hangingPunct="0">
              <a:spcBef>
                <a:spcPts val="400"/>
              </a:spcBef>
              <a:buFont typeface="Arial" panose="020B0604020202020204" pitchFamily="34" charset="0"/>
              <a:buNone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important is</a:t>
            </a:r>
            <a:r>
              <a:rPr lang="en-CA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recognize that </a:t>
            </a:r>
            <a:endParaRPr lang="en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-392113" eaLnBrk="0" hangingPunct="0">
              <a:spcBef>
                <a:spcPts val="400"/>
              </a:spcBef>
              <a:defRPr/>
            </a:pP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certification may be relied on, </a:t>
            </a:r>
            <a:b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the standard is referenced or not,</a:t>
            </a:r>
            <a:b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same as any other product certification</a:t>
            </a:r>
          </a:p>
          <a:p>
            <a:pPr marL="392113" indent="-392113" eaLnBrk="0" hangingPunct="0">
              <a:spcBef>
                <a:spcPts val="400"/>
              </a:spcBef>
              <a:defRPr/>
            </a:pP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-392113" eaLnBrk="0" hangingPunct="0">
              <a:spcBef>
                <a:spcPts val="4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certification procedure is discussed </a:t>
            </a: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detail </a:t>
            </a:r>
            <a:b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review of the administrative provisions in the Building Code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63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– Administrative</a:t>
            </a:r>
            <a:r>
              <a:rPr lang="en-US" sz="1800" b="1" baseline="0" dirty="0" smtClean="0"/>
              <a:t> Provisions</a:t>
            </a:r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BCBC Administrative Provisions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1200" dirty="0" smtClean="0"/>
              <a:t>In Division</a:t>
            </a:r>
            <a:r>
              <a:rPr lang="en-CA" sz="1200" baseline="0" dirty="0" smtClean="0"/>
              <a:t> C Administrative Requirements we find provisions that address issues such as: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1200" baseline="0" dirty="0" smtClean="0"/>
              <a:t>the information that must be provided to demonstrate that proposed work will comply with the Code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1200" baseline="0" dirty="0" smtClean="0"/>
              <a:t>and design and construction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054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– </a:t>
            </a:r>
            <a:r>
              <a:rPr lang="en-US" sz="1600" b="1" dirty="0" smtClean="0"/>
              <a:t>Administrative</a:t>
            </a:r>
            <a:r>
              <a:rPr lang="en-US" sz="1600" b="1" baseline="0" dirty="0" smtClean="0"/>
              <a:t> Provisions</a:t>
            </a:r>
            <a:endParaRPr lang="en-US" sz="1600" b="1" dirty="0" smtClean="0"/>
          </a:p>
          <a:p>
            <a:pPr eaLnBrk="1" hangingPunct="1">
              <a:spcBef>
                <a:spcPct val="0"/>
              </a:spcBef>
            </a:pPr>
            <a:endParaRPr lang="en-CA" sz="18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1800" dirty="0" smtClean="0"/>
              <a:t>BCBC Administrative Provisions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1200" dirty="0" smtClean="0"/>
              <a:t>The BC Building Code includes requirements</a:t>
            </a:r>
            <a:r>
              <a:rPr lang="en-CA" sz="1200" baseline="0" dirty="0" smtClean="0"/>
              <a:t> defining the responsibilities of </a:t>
            </a:r>
            <a:br>
              <a:rPr lang="en-CA" sz="1200" baseline="0" dirty="0" smtClean="0"/>
            </a:br>
            <a:r>
              <a:rPr lang="en-CA" sz="1200" baseline="0" dirty="0" smtClean="0"/>
              <a:t>building owners and registered professionals with respect to:</a:t>
            </a:r>
          </a:p>
          <a:p>
            <a:pPr marL="354013" indent="-342900">
              <a:spcBef>
                <a:spcPts val="0"/>
              </a:spcBef>
              <a:buFontTx/>
              <a:buChar char="-"/>
            </a:pPr>
            <a:r>
              <a:rPr lang="en-CA" sz="1200" dirty="0" smtClean="0"/>
              <a:t>Part 3 buildings </a:t>
            </a:r>
          </a:p>
          <a:p>
            <a:pPr marL="354013" indent="-342900">
              <a:spcBef>
                <a:spcPts val="0"/>
              </a:spcBef>
              <a:buFontTx/>
              <a:buChar char="-"/>
            </a:pPr>
            <a:r>
              <a:rPr lang="en-CA" sz="1200" dirty="0" smtClean="0"/>
              <a:t>Part 9 buildings with shared egress and required firewalls</a:t>
            </a:r>
          </a:p>
          <a:p>
            <a:pPr marL="354013" indent="-342900">
              <a:spcBef>
                <a:spcPts val="0"/>
              </a:spcBef>
              <a:buFontTx/>
              <a:buChar char="-"/>
            </a:pPr>
            <a:r>
              <a:rPr lang="en-CA" sz="1200" dirty="0" smtClean="0"/>
              <a:t>structural elements of Part 9 buildings where the elements are designed to Part 4</a:t>
            </a:r>
          </a:p>
          <a:p>
            <a:pPr marL="354013" indent="-342900">
              <a:spcBef>
                <a:spcPts val="0"/>
              </a:spcBef>
              <a:buFontTx/>
              <a:buChar char="-"/>
            </a:pPr>
            <a:r>
              <a:rPr lang="en-CA" sz="1200" dirty="0" smtClean="0"/>
              <a:t>sprinkler and stand-pipe systems </a:t>
            </a:r>
          </a:p>
          <a:p>
            <a:pPr marL="11113">
              <a:spcBef>
                <a:spcPts val="0"/>
              </a:spcBef>
            </a:pPr>
            <a:endParaRPr lang="en-CA" sz="1200" dirty="0" smtClean="0"/>
          </a:p>
          <a:p>
            <a:pPr marL="11113">
              <a:spcBef>
                <a:spcPts val="0"/>
              </a:spcBef>
            </a:pPr>
            <a:r>
              <a:rPr lang="en-CA" sz="1200" dirty="0" smtClean="0"/>
              <a:t>The assurances provided by registered professionals are comparable to certification.</a:t>
            </a:r>
          </a:p>
          <a:p>
            <a:pPr marL="11113">
              <a:spcBef>
                <a:spcPts val="0"/>
              </a:spcBef>
            </a:pPr>
            <a:r>
              <a:rPr lang="en-CA" sz="1200" dirty="0" smtClean="0"/>
              <a:t>The</a:t>
            </a:r>
            <a:r>
              <a:rPr lang="en-CA" sz="1200" baseline="0" dirty="0" smtClean="0"/>
              <a:t> difference is that </a:t>
            </a:r>
            <a:r>
              <a:rPr lang="en-CA" sz="1200" dirty="0" smtClean="0"/>
              <a:t>a certification body rather than an individual </a:t>
            </a:r>
            <a:br>
              <a:rPr lang="en-CA" sz="1200" dirty="0" smtClean="0"/>
            </a:br>
            <a:r>
              <a:rPr lang="en-CA" sz="1200" dirty="0" smtClean="0"/>
              <a:t>takes responsibility for assuring 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57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– </a:t>
            </a:r>
            <a:r>
              <a:rPr lang="en-US" sz="1600" b="1" dirty="0" smtClean="0"/>
              <a:t>Administrative</a:t>
            </a:r>
            <a:r>
              <a:rPr lang="en-US" sz="1600" b="1" baseline="0" dirty="0" smtClean="0"/>
              <a:t> Provisions</a:t>
            </a:r>
            <a:endParaRPr lang="en-US" sz="1600" b="1" dirty="0" smtClean="0"/>
          </a:p>
          <a:p>
            <a:pPr eaLnBrk="1" hangingPunct="1">
              <a:spcBef>
                <a:spcPct val="0"/>
              </a:spcBef>
            </a:pPr>
            <a:endParaRPr lang="en-CA" sz="18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1800" dirty="0" smtClean="0"/>
              <a:t>NBC Administrative Provisions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As mentioned, administrative</a:t>
            </a:r>
            <a:r>
              <a:rPr lang="en-CA" sz="2000" baseline="0" dirty="0" smtClean="0"/>
              <a:t> requirements in the National Building Code </a:t>
            </a:r>
            <a:br>
              <a:rPr lang="en-CA" sz="2000" baseline="0" dirty="0" smtClean="0"/>
            </a:br>
            <a:r>
              <a:rPr lang="en-CA" sz="2000" baseline="0" dirty="0" smtClean="0"/>
              <a:t>are purposely limited but there are some requirements.</a:t>
            </a:r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Division C, Subsection 2.2.7</a:t>
            </a:r>
            <a:r>
              <a:rPr lang="en-CA" sz="2000" baseline="0" dirty="0" smtClean="0"/>
              <a:t>. in the NBC</a:t>
            </a:r>
            <a:br>
              <a:rPr lang="en-CA" sz="2000" baseline="0" dirty="0" smtClean="0"/>
            </a:br>
            <a:r>
              <a:rPr lang="en-CA" sz="2000" baseline="0" dirty="0" smtClean="0"/>
              <a:t>principally applies to structural design of buildings to which Part 4 applies, </a:t>
            </a:r>
            <a:br>
              <a:rPr lang="en-CA" sz="2000" baseline="0" dirty="0" smtClean="0"/>
            </a:br>
            <a:r>
              <a:rPr lang="en-CA" sz="2000" baseline="0" dirty="0" smtClean="0"/>
              <a:t>but the final Article applies to all buildings.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Article 2.2.7.5. states that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baseline="0" dirty="0" smtClean="0"/>
              <a:t>for any building or component of a building that is assembled off site</a:t>
            </a:r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and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baseline="0" dirty="0" smtClean="0"/>
              <a:t>where compliance cannot be confirmed with a simple visual inspection, </a:t>
            </a:r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          documentation of off-site review must be provided.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509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– </a:t>
            </a:r>
            <a:r>
              <a:rPr lang="en-US" sz="1600" b="1" dirty="0" smtClean="0"/>
              <a:t>Administrative</a:t>
            </a:r>
            <a:r>
              <a:rPr lang="en-US" sz="1600" b="1" baseline="0" dirty="0" smtClean="0"/>
              <a:t> Provisions</a:t>
            </a:r>
            <a:endParaRPr lang="en-US" sz="1600" b="1" dirty="0" smtClean="0"/>
          </a:p>
          <a:p>
            <a:pPr eaLnBrk="1" hangingPunct="1">
              <a:spcBef>
                <a:spcPct val="0"/>
              </a:spcBef>
            </a:pPr>
            <a:endParaRPr lang="en-CA" sz="18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1800" dirty="0" smtClean="0"/>
              <a:t>NBC Administrative Provisions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Certification fulfills this requirement.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sz="2000" baseline="0" dirty="0" smtClean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sz="2000" baseline="0" dirty="0" smtClean="0"/>
              <a:t>Article 2.2.7.5. is “reserved” in the BCBC. </a:t>
            </a:r>
            <a:br>
              <a:rPr lang="en-CA" sz="2000" baseline="0" dirty="0" smtClean="0"/>
            </a:br>
            <a:r>
              <a:rPr lang="en-CA" sz="2000" baseline="0" dirty="0" smtClean="0"/>
              <a:t>It might be worth adding the NBC provision.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68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- Certification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Certification Procedure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Like any certification procedure, CSA A277 requires that there be an in-plant quality process </a:t>
            </a:r>
            <a:br>
              <a:rPr lang="en-CA" sz="2000" dirty="0" smtClean="0"/>
            </a:br>
            <a:r>
              <a:rPr lang="en-CA" sz="2000" dirty="0" smtClean="0"/>
              <a:t>that addresses both: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the</a:t>
            </a:r>
            <a:r>
              <a:rPr lang="en-CA" sz="2000" baseline="0" dirty="0" smtClean="0"/>
              <a:t> process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baseline="0" dirty="0" smtClean="0"/>
              <a:t>and the product</a:t>
            </a:r>
            <a:endParaRPr lang="en-CA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784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- Certification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Certification Procedure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Certification of the process addresses: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equipment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procedures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personnel qualifications and</a:t>
            </a:r>
            <a:r>
              <a:rPr lang="en-CA" sz="2000" baseline="0" dirty="0" smtClean="0"/>
              <a:t> responsibilities</a:t>
            </a:r>
            <a:endParaRPr lang="en-CA" sz="2000" dirty="0" smtClean="0"/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protection of materials and built products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sz="2000" dirty="0" smtClean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sz="2000" baseline="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171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- Certification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Certification Procedure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A quality program manual must be compiled</a:t>
            </a:r>
            <a:r>
              <a:rPr lang="en-CA" sz="2000" baseline="0" dirty="0" smtClean="0"/>
              <a:t> and kept up to date.</a:t>
            </a:r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It includes</a:t>
            </a:r>
            <a:r>
              <a:rPr lang="en-CA" sz="2000" dirty="0" smtClean="0"/>
              <a:t>: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organizational chart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descriptions of </a:t>
            </a:r>
          </a:p>
          <a:p>
            <a:pPr marL="1371600" lvl="2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 for document initiation and control</a:t>
            </a:r>
          </a:p>
          <a:p>
            <a:pPr marL="1371600" lvl="2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 procedures</a:t>
            </a:r>
          </a:p>
          <a:p>
            <a:pPr marL="1371600" lvl="2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 procedures for in-house inspectors</a:t>
            </a:r>
          </a:p>
          <a:p>
            <a:pPr marL="1371600" lvl="2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the records retention system</a:t>
            </a:r>
          </a:p>
          <a:p>
            <a:pPr marL="1371600" lvl="2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for disposition of non-conforming items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copies of forms for all checks and tests, 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and instructions for use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sz="2000" dirty="0" smtClean="0"/>
              <a:t>The last parallels procedures that building officials have for addressing </a:t>
            </a:r>
            <a:br>
              <a:rPr lang="en-CA" sz="2000" dirty="0" smtClean="0"/>
            </a:br>
            <a:r>
              <a:rPr lang="en-CA" sz="2000" dirty="0" smtClean="0"/>
              <a:t>non-compliances in site-constructed buildings.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096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- Certification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Certification Procedure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sz="2000" dirty="0" smtClean="0"/>
              <a:t>Checks of compliance are made at every step and </a:t>
            </a:r>
            <a:br>
              <a:rPr lang="en-CA" sz="2000" dirty="0" smtClean="0"/>
            </a:br>
            <a:r>
              <a:rPr lang="en-CA" sz="2000" dirty="0" smtClean="0"/>
              <a:t>forms must be completed and signed off, </a:t>
            </a:r>
            <a:br>
              <a:rPr lang="en-CA" sz="2000" dirty="0" smtClean="0"/>
            </a:br>
            <a:r>
              <a:rPr lang="en-CA" sz="2000" dirty="0" smtClean="0"/>
              <a:t>something that is certainly not done</a:t>
            </a:r>
            <a:r>
              <a:rPr lang="en-CA" sz="2000" baseline="0" dirty="0" smtClean="0"/>
              <a:t> with site-constructed buildings.</a:t>
            </a: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Just as the buildings must comply with all the applicable technical requirements, </a:t>
            </a:r>
            <a:br>
              <a:rPr lang="en-CA" sz="2000" dirty="0" smtClean="0"/>
            </a:br>
            <a:r>
              <a:rPr lang="en-CA" sz="2000" dirty="0" smtClean="0"/>
              <a:t>design and construction review must comply with all applicable regulations.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Where professional involvement is required for site-constructed</a:t>
            </a:r>
            <a:r>
              <a:rPr lang="en-CA" sz="2000" baseline="0" dirty="0" smtClean="0"/>
              <a:t> buildings, </a:t>
            </a:r>
            <a:br>
              <a:rPr lang="en-CA" sz="2000" baseline="0" dirty="0" smtClean="0"/>
            </a:br>
            <a:r>
              <a:rPr lang="en-CA" sz="2000" baseline="0" dirty="0" smtClean="0"/>
              <a:t>CSA A277 requires their involvement for prefabricated buildings </a:t>
            </a:r>
            <a:br>
              <a:rPr lang="en-CA" sz="2000" baseline="0" dirty="0" smtClean="0"/>
            </a:br>
            <a:r>
              <a:rPr lang="en-CA" sz="2000" baseline="0" dirty="0" smtClean="0"/>
              <a:t>in addition to the audits and inspections of the certification body.</a:t>
            </a:r>
            <a:r>
              <a:rPr lang="en-CA" sz="20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Where buildings are larger or more complex, </a:t>
            </a:r>
            <a:br>
              <a:rPr lang="en-CA" sz="2000" baseline="0" dirty="0" smtClean="0"/>
            </a:br>
            <a:r>
              <a:rPr lang="en-CA" sz="2000" dirty="0" smtClean="0"/>
              <a:t>CSA</a:t>
            </a:r>
            <a:r>
              <a:rPr lang="en-CA" sz="2000" baseline="0" dirty="0" smtClean="0"/>
              <a:t> A277 recommends that reviews by persons licensed in the jurisdiction </a:t>
            </a:r>
            <a:br>
              <a:rPr lang="en-CA" sz="2000" baseline="0" dirty="0" smtClean="0"/>
            </a:br>
            <a:r>
              <a:rPr lang="en-CA" sz="2000" baseline="0" dirty="0" smtClean="0"/>
              <a:t>where the product is to be installed may be appropriate, </a:t>
            </a:r>
            <a:br>
              <a:rPr lang="en-CA" sz="2000" baseline="0" dirty="0" smtClean="0"/>
            </a:br>
            <a:r>
              <a:rPr lang="en-CA" sz="2000" baseline="0" dirty="0" smtClean="0"/>
              <a:t>even where this is not required by local regulation.</a:t>
            </a: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720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- Certification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Certification Procedure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The record with all the sign-offs is kept </a:t>
            </a:r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with building until it is completed</a:t>
            </a:r>
            <a:r>
              <a:rPr lang="en-CA" sz="2000" baseline="0" dirty="0" smtClean="0"/>
              <a:t> and </a:t>
            </a:r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then filed with the drawings and specifications.</a:t>
            </a:r>
          </a:p>
          <a:p>
            <a:pPr eaLnBrk="1" hangingPunct="1">
              <a:spcBef>
                <a:spcPct val="0"/>
              </a:spcBef>
            </a:pPr>
            <a:endParaRPr lang="en-US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The sign-off record and all other building documents are required to be retained for a minimum of five years but are in fact retained at least until the end of the manufacturer’s warranty period and the mandated warranty period.</a:t>
            </a: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If a non-compliance is discovered, it is possible to identify the person responsible for that step in the design or construction process and address it at the source.</a:t>
            </a:r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Because personnel stay with the company, the same issues don’t crop up over and over as they might if workers cycled in and out.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74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</a:t>
            </a:r>
            <a:r>
              <a:rPr lang="en-US" sz="1800" b="1" baseline="0" dirty="0" smtClean="0"/>
              <a:t> Compliance</a:t>
            </a:r>
            <a:endParaRPr lang="en-US" sz="1800" b="1" dirty="0" smtClean="0"/>
          </a:p>
          <a:p>
            <a:pPr eaLnBrk="1" hangingPunct="1">
              <a:spcBef>
                <a:spcPct val="0"/>
              </a:spcBef>
            </a:pPr>
            <a:endParaRPr lang="en-CA" sz="1800" dirty="0" smtClean="0"/>
          </a:p>
          <a:p>
            <a:pPr eaLnBrk="1" hangingPunct="1"/>
            <a:r>
              <a:rPr lang="en-CA" sz="1800" dirty="0" smtClean="0"/>
              <a:t>With the exception of manufactured homes that comply with the CSA Z240 MH Series of standards, prefabricated buildings, like site-constructed buildings, must comply with the BC Building Code.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This Module explains how the compliance of prefabricated buildings can be confirmed by the local authority.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C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047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- Certification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Certification Procedure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The record with all the sign-offs is kept </a:t>
            </a:r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with building until it is completed</a:t>
            </a:r>
            <a:r>
              <a:rPr lang="en-CA" sz="2000" baseline="0" dirty="0" smtClean="0"/>
              <a:t> and </a:t>
            </a:r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then filed with the drawings and specifications.</a:t>
            </a:r>
          </a:p>
          <a:p>
            <a:pPr eaLnBrk="1" hangingPunct="1">
              <a:spcBef>
                <a:spcPct val="0"/>
              </a:spcBef>
            </a:pPr>
            <a:endParaRPr lang="en-US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The sign-off record and all other building documents are required to be retained for a minimum of five years but are in fact retained at least until the end of the manufacturer’s warranty period </a:t>
            </a:r>
            <a:r>
              <a:rPr lang="en-US" sz="2000" baseline="0" smtClean="0"/>
              <a:t>and the mandated </a:t>
            </a:r>
            <a:r>
              <a:rPr lang="en-US" sz="2000" baseline="0" dirty="0" smtClean="0"/>
              <a:t>warranty period.</a:t>
            </a: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If a non-compliance is discovered, it is possible to identify the person responsible for that step in the design or construction process and address it at the source.</a:t>
            </a:r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Because personnel stay with the company, the same issues don’t crop up over and over as they might if workers cycled in and out.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844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How to - 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Confirming compliance of an</a:t>
            </a:r>
            <a:r>
              <a:rPr lang="en-CA" sz="2000" baseline="0" dirty="0" smtClean="0"/>
              <a:t> A277-certified building, module or panel is not difficult.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There are two things the local authority should check </a:t>
            </a:r>
            <a:br>
              <a:rPr lang="en-US" sz="2000" baseline="0" dirty="0" smtClean="0"/>
            </a:br>
            <a:r>
              <a:rPr lang="en-CA" sz="2000" dirty="0" smtClean="0"/>
              <a:t>when a </a:t>
            </a:r>
            <a:r>
              <a:rPr lang="en-CA" sz="2000" baseline="0" dirty="0" smtClean="0"/>
              <a:t>building, module or panel</a:t>
            </a:r>
            <a:r>
              <a:rPr lang="en-CA" sz="2000" dirty="0" smtClean="0"/>
              <a:t> is delivered to an installation site.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The first is the certification label. </a:t>
            </a:r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Every building and module must have a label</a:t>
            </a:r>
            <a:r>
              <a:rPr lang="en-CA" sz="2000" baseline="0" dirty="0" smtClean="0"/>
              <a:t> from one of the certification bodies </a:t>
            </a:r>
            <a:br>
              <a:rPr lang="en-CA" sz="2000" baseline="0" dirty="0" smtClean="0"/>
            </a:br>
            <a:r>
              <a:rPr lang="en-CA" sz="2000" baseline="0" dirty="0" smtClean="0"/>
              <a:t>that are accredited by the Standards Council of Canada.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Stamps may be used for panels.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The label will identify the certification body and </a:t>
            </a:r>
            <a:br>
              <a:rPr lang="en-CA" sz="2000" baseline="0" dirty="0" smtClean="0"/>
            </a:br>
            <a:r>
              <a:rPr lang="en-CA" sz="2000" baseline="0" dirty="0" smtClean="0"/>
              <a:t>the building code or standard to which the building complies.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The labels shown are from three of the four certification bodies </a:t>
            </a:r>
            <a:br>
              <a:rPr lang="en-US" sz="2000" baseline="0" dirty="0" smtClean="0"/>
            </a:br>
            <a:r>
              <a:rPr lang="en-US" sz="2000" baseline="0" dirty="0" smtClean="0"/>
              <a:t>accredited at the time this material was prepared.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The fourth is T.R. Arnold. </a:t>
            </a:r>
            <a:endParaRPr lang="en-CA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784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How to - 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For example, this Quality Auditing Institute (QAI)  label</a:t>
            </a:r>
            <a:r>
              <a:rPr lang="en-CA" sz="2000" baseline="0" dirty="0" smtClean="0"/>
              <a:t> states that </a:t>
            </a:r>
            <a:br>
              <a:rPr lang="en-CA" sz="2000" baseline="0" dirty="0" smtClean="0"/>
            </a:br>
            <a:r>
              <a:rPr lang="en-CA" sz="2000" baseline="0" dirty="0" smtClean="0"/>
              <a:t>the building is certified according to CSA A277 </a:t>
            </a:r>
            <a:br>
              <a:rPr lang="en-CA" sz="2000" baseline="0" dirty="0" smtClean="0"/>
            </a:br>
            <a:r>
              <a:rPr lang="en-CA" sz="2000" baseline="0" dirty="0" smtClean="0"/>
              <a:t>as complying with the National Building Code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498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How to - 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This CSA label</a:t>
            </a:r>
            <a:r>
              <a:rPr lang="en-CA" sz="2000" baseline="0" dirty="0" smtClean="0"/>
              <a:t> states that </a:t>
            </a:r>
            <a:br>
              <a:rPr lang="en-CA" sz="2000" baseline="0" dirty="0" smtClean="0"/>
            </a:br>
            <a:r>
              <a:rPr lang="en-CA" sz="2000" baseline="0" dirty="0" smtClean="0"/>
              <a:t>the building is certified as complying with CSA Z240 MH Series Manufactured Homes.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While not identified, the CSA A277 procedure is also used for certification of manufactured homes.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207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How to - 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The other item to check is the specification sheet. </a:t>
            </a:r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In buildings, this is typically found adhered to the electrical panel</a:t>
            </a:r>
            <a:r>
              <a:rPr lang="en-CA" sz="2000" baseline="0" dirty="0" smtClean="0"/>
              <a:t> – somewhere where it is unlikely to be removed.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For modules and panels, the sheet must be provided to the building owner and retained with the building.</a:t>
            </a: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The specification sheet provides the information needed </a:t>
            </a:r>
            <a:br>
              <a:rPr lang="en-CA" sz="2000" baseline="0" dirty="0" smtClean="0"/>
            </a:br>
            <a:r>
              <a:rPr lang="en-CA" sz="2000" baseline="0" dirty="0" smtClean="0"/>
              <a:t>to determine if the building has been designed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baseline="0" dirty="0" smtClean="0"/>
              <a:t>to address the wind, snow and earthquake loads at the installation site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baseline="0" dirty="0" smtClean="0"/>
              <a:t>to provide adequate resistance to precipitation ingress </a:t>
            </a:r>
            <a:br>
              <a:rPr lang="en-CA" sz="2000" baseline="0" dirty="0" smtClean="0"/>
            </a:br>
            <a:r>
              <a:rPr lang="en-CA" sz="2000" baseline="0" dirty="0" smtClean="0"/>
              <a:t>(for BC and Atlantic – is there a capillary break inboard of the cladding)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baseline="0" dirty="0" smtClean="0"/>
              <a:t>to provide the required heating capacity depending on the January design temperature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and to comply with the energy efficiency requirements for the climate zone.</a:t>
            </a:r>
            <a:br>
              <a:rPr lang="en-US" sz="2000" dirty="0" smtClean="0"/>
            </a:b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90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How to - 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The 2016 edition of CSA A277 requires </a:t>
            </a:r>
            <a:br>
              <a:rPr lang="en-CA" sz="2000" dirty="0" smtClean="0"/>
            </a:br>
            <a:r>
              <a:rPr lang="en-CA" sz="2000" dirty="0" smtClean="0"/>
              <a:t>more information on the specification sheet than previously </a:t>
            </a:r>
            <a:br>
              <a:rPr lang="en-CA" sz="2000" dirty="0" smtClean="0"/>
            </a:br>
            <a:r>
              <a:rPr lang="en-CA" sz="2000" dirty="0" smtClean="0"/>
              <a:t>to address all of these issues.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In addition,</a:t>
            </a:r>
            <a:r>
              <a:rPr lang="en-CA" sz="2000" baseline="0" dirty="0" smtClean="0"/>
              <a:t> </a:t>
            </a:r>
            <a:r>
              <a:rPr lang="en-CA" sz="2000" dirty="0" smtClean="0"/>
              <a:t>the specification sheet will indicate </a:t>
            </a:r>
            <a:br>
              <a:rPr lang="en-CA" sz="2000" dirty="0" smtClean="0"/>
            </a:br>
            <a:r>
              <a:rPr lang="en-CA" sz="2000" dirty="0" smtClean="0"/>
              <a:t>if the building or module has passed the deformation resistance test </a:t>
            </a:r>
            <a:br>
              <a:rPr lang="en-CA" sz="2000" dirty="0" smtClean="0"/>
            </a:br>
            <a:r>
              <a:rPr lang="en-CA" sz="2000" dirty="0" smtClean="0"/>
              <a:t>provided in CSA Z240.2.1. </a:t>
            </a:r>
            <a:br>
              <a:rPr lang="en-CA" sz="2000" dirty="0" smtClean="0"/>
            </a:br>
            <a:r>
              <a:rPr lang="en-CA" sz="2000" dirty="0" smtClean="0"/>
              <a:t>Buildings and modules</a:t>
            </a:r>
            <a:r>
              <a:rPr lang="en-CA" sz="2000" baseline="0" dirty="0" smtClean="0"/>
              <a:t> that pass this test may</a:t>
            </a:r>
            <a:r>
              <a:rPr lang="en-CA" sz="2000" dirty="0" smtClean="0"/>
              <a:t> be installed on point-load surface-foundations</a:t>
            </a:r>
            <a:br>
              <a:rPr lang="en-CA" sz="2000" dirty="0" smtClean="0"/>
            </a:br>
            <a:r>
              <a:rPr lang="en-CA" sz="2000" dirty="0" smtClean="0"/>
              <a:t>even if the soil</a:t>
            </a:r>
            <a:r>
              <a:rPr lang="en-CA" sz="2000" baseline="0" dirty="0" smtClean="0"/>
              <a:t> is subject to moisture movement.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720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Application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You will recall from Module 4 that homes that comply with CSA Z240 MH Series are exempt from the BC building Code.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The industry does not believe that this is the correct way to</a:t>
            </a:r>
            <a:r>
              <a:rPr lang="en-US" sz="2000" baseline="0" dirty="0" smtClean="0"/>
              <a:t> deal with these buildings.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Rather than being exempt, they should be deemed to comply with the applicable requirements in Part 9.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The industry expects that local authorities will inspect the label and specification sheets for these homes the same as they would for other factory-constructed buildings.</a:t>
            </a: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116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How to - 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As mentioned, all site-work is subject to the requirements of the BC Building Code.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This includes 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location of the building on the property 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so as to</a:t>
            </a:r>
            <a:r>
              <a:rPr lang="en-CA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comply with requirements such as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spatial separation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site preparation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foundations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which includes 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- anchorage and 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- stitching modules together 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service connections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and any other work not completed in the factory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103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Non-Compliance 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The industry encourages local</a:t>
            </a:r>
            <a:r>
              <a:rPr lang="en-CA" sz="2000" baseline="0" dirty="0" smtClean="0"/>
              <a:t> authorities to act if a non-compliance is identified.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The appropriate action depends on the type of non-compliance.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The table above provides a guide.</a:t>
            </a: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Spatial</a:t>
            </a:r>
            <a:r>
              <a:rPr lang="en-US" sz="2000" baseline="0" dirty="0" smtClean="0"/>
              <a:t> separation issues should be addressed at the permit stage. </a:t>
            </a:r>
          </a:p>
          <a:p>
            <a:pPr marL="8001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If the building is installed on a surface foundation, it may be possible to resolve the issue with additional site preparation and repositioning of the foundation components.</a:t>
            </a:r>
          </a:p>
          <a:p>
            <a:pPr marL="8001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If the issue cannot be resolved, the building should be rejected.</a:t>
            </a:r>
          </a:p>
          <a:p>
            <a:pPr marL="457200" lvl="1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baseline="0" dirty="0" smtClean="0"/>
              <a:t>In both cases, the retailer should be advised of the problem.</a:t>
            </a:r>
          </a:p>
          <a:p>
            <a:pPr eaLnBrk="1" hangingPunct="1">
              <a:spcBef>
                <a:spcPct val="0"/>
              </a:spcBef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181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Non-Compliance </a:t>
            </a:r>
          </a:p>
          <a:p>
            <a:pPr eaLnBrk="1" hangingPunct="1">
              <a:spcBef>
                <a:spcPct val="0"/>
              </a:spcBef>
            </a:pPr>
            <a:endParaRPr lang="en-US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Compliance of the design of the building </a:t>
            </a:r>
            <a:br>
              <a:rPr lang="en-US" sz="2000" dirty="0" smtClean="0"/>
            </a:br>
            <a:r>
              <a:rPr lang="en-US" sz="2000" dirty="0" smtClean="0"/>
              <a:t>with requirements that depend on the geographical location of the installation site </a:t>
            </a:r>
            <a:br>
              <a:rPr lang="en-US" sz="2000" dirty="0" smtClean="0"/>
            </a:br>
            <a:r>
              <a:rPr lang="en-US" sz="2000" dirty="0" smtClean="0"/>
              <a:t>can also be checked at the permitting stage.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Compliance of the constructed building should be verified on delivery.</a:t>
            </a:r>
          </a:p>
          <a:p>
            <a:pPr marL="8001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If a capillary break is required but not provided, </a:t>
            </a:r>
            <a:br>
              <a:rPr lang="en-US" sz="2000" dirty="0" smtClean="0"/>
            </a:br>
            <a:r>
              <a:rPr lang="en-US" sz="2000" dirty="0" smtClean="0"/>
              <a:t>it may be possible to remove and re-install the cladding.</a:t>
            </a:r>
          </a:p>
          <a:p>
            <a:pPr marL="8001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Similarly, if the heating system is sized based on an incorrect 2.5%</a:t>
            </a:r>
            <a:r>
              <a:rPr lang="en-US" sz="2000" baseline="0" dirty="0" smtClean="0"/>
              <a:t> January mean design temperature, It may be possible to replace the appliance.</a:t>
            </a:r>
          </a:p>
          <a:p>
            <a:pPr marL="457200" lvl="1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baseline="0" dirty="0" smtClean="0"/>
              <a:t>In both these cases, however, those aspects of the building would no longer be covered by the certification.</a:t>
            </a:r>
          </a:p>
          <a:p>
            <a:pPr marL="8001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If the building does not comply with the requirements related to climate or seismic loads, it should be rejected.</a:t>
            </a:r>
          </a:p>
          <a:p>
            <a:pPr marL="457200" lvl="1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baseline="0" dirty="0" smtClean="0"/>
              <a:t>In all of these cases, the retailer should be advised of the non-compliances.</a:t>
            </a: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41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eaLnBrk="1" hangingPunct="1"/>
            <a:r>
              <a:rPr lang="en-US" sz="2000" dirty="0" smtClean="0"/>
              <a:t>Subjects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Five topics are discussed: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certification as a means of confirming compliance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certification standard for prefabricated buildings, modules and panels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provisions in the building code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certification procedure for prefabricated buildings, modules and panels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on-site inspection of prefabricated buildings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that the industry expects local authorities to carry out to confirm compliance,</a:t>
            </a:r>
            <a:r>
              <a:rPr lang="en-US" sz="2000" baseline="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what to do if non-compliance is identified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eaLnBrk="1" hangingPunct="1"/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342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Non-Compliance 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000" baseline="0" dirty="0" smtClean="0"/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baseline="0" dirty="0" smtClean="0"/>
              <a:t>There have been instances where a local official has identified a non-compliance </a:t>
            </a:r>
            <a:br>
              <a:rPr lang="en-US" sz="2000" baseline="0" dirty="0" smtClean="0"/>
            </a:br>
            <a:r>
              <a:rPr lang="en-US" sz="2000" baseline="0" dirty="0" smtClean="0"/>
              <a:t>in work completed in the factory. </a:t>
            </a:r>
          </a:p>
          <a:p>
            <a:pPr marL="8001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If the non-compliance is minor and will not create a health or safety hazard, </a:t>
            </a:r>
            <a:br>
              <a:rPr lang="en-US" sz="2000" baseline="0" dirty="0" smtClean="0"/>
            </a:br>
            <a:r>
              <a:rPr lang="en-US" sz="2000" baseline="0" dirty="0" smtClean="0"/>
              <a:t>the manufacturer should be advised.</a:t>
            </a:r>
            <a:br>
              <a:rPr lang="en-US" sz="2000" baseline="0" dirty="0" smtClean="0"/>
            </a:br>
            <a:r>
              <a:rPr lang="en-US" sz="2000" baseline="0" dirty="0" smtClean="0"/>
              <a:t>If the non-compliance is identified in more than one instance in buildings from the same manufacturer, the certification body should be notified.</a:t>
            </a:r>
          </a:p>
          <a:p>
            <a:pPr marL="8001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If the non-compliance is likely to create a significant health or safety hazard, </a:t>
            </a:r>
            <a:br>
              <a:rPr lang="en-US" sz="2000" baseline="0" dirty="0" smtClean="0"/>
            </a:br>
            <a:r>
              <a:rPr lang="en-US" sz="2000" baseline="0" dirty="0" smtClean="0"/>
              <a:t>- it should be rectified on site, or</a:t>
            </a:r>
            <a:br>
              <a:rPr lang="en-US" sz="2000" baseline="0" dirty="0" smtClean="0"/>
            </a:br>
            <a:r>
              <a:rPr lang="en-US" sz="2000" baseline="0" dirty="0" smtClean="0"/>
              <a:t>- the building should be rejected.</a:t>
            </a:r>
            <a:br>
              <a:rPr lang="en-US" sz="2000" baseline="0" dirty="0" smtClean="0"/>
            </a:br>
            <a:r>
              <a:rPr lang="en-US" sz="2000" baseline="0" dirty="0" smtClean="0"/>
              <a:t>Where the non-compliance is resolved on site or not, the certification body should be notified.</a:t>
            </a: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lvl="0"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9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- Certification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Certification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Certification has been and continues to be an essential tool </a:t>
            </a:r>
            <a:br>
              <a:rPr lang="en-CA" sz="2000" baseline="0" dirty="0" smtClean="0"/>
            </a:br>
            <a:r>
              <a:rPr lang="en-CA" sz="2000" baseline="0" dirty="0" smtClean="0"/>
              <a:t>for confirming compliance of many building components </a:t>
            </a:r>
            <a:br>
              <a:rPr lang="en-CA" sz="2000" baseline="0" dirty="0" smtClean="0"/>
            </a:br>
            <a:r>
              <a:rPr lang="en-CA" sz="2000" baseline="0" dirty="0" smtClean="0"/>
              <a:t>where the required level of performance cannot be confirmed by simple visual inspection.</a:t>
            </a:r>
            <a:r>
              <a:rPr lang="en-CA" sz="20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Reliance on certification as a means for accepting buildings and components </a:t>
            </a:r>
            <a:br>
              <a:rPr lang="en-CA" sz="2000" dirty="0" smtClean="0"/>
            </a:br>
            <a:r>
              <a:rPr lang="en-CA" sz="2000" dirty="0" smtClean="0"/>
              <a:t>has been recognized for decades and </a:t>
            </a:r>
            <a:br>
              <a:rPr lang="en-CA" sz="2000" dirty="0" smtClean="0"/>
            </a:br>
            <a:r>
              <a:rPr lang="en-CA" sz="2000" dirty="0" smtClean="0"/>
              <a:t>is discussed in some detail in the Preface to the National Building Code.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In BC, the local authority need not accept products based on certification. </a:t>
            </a:r>
            <a:br>
              <a:rPr lang="en-CA" sz="2000" dirty="0" smtClean="0"/>
            </a:br>
            <a:r>
              <a:rPr lang="en-CA" sz="2000" dirty="0" smtClean="0"/>
              <a:t>While it may be within their purview to reject certified products, </a:t>
            </a:r>
            <a:br>
              <a:rPr lang="en-CA" sz="2000" dirty="0" smtClean="0"/>
            </a:br>
            <a:r>
              <a:rPr lang="en-CA" sz="2000" dirty="0" smtClean="0"/>
              <a:t>second-guessing certification without significant evidence of a problem </a:t>
            </a:r>
            <a:br>
              <a:rPr lang="en-CA" sz="2000" dirty="0" smtClean="0"/>
            </a:br>
            <a:r>
              <a:rPr lang="en-CA" sz="2000" dirty="0" smtClean="0"/>
              <a:t>would lead to a serious breakdown of the regulatory</a:t>
            </a:r>
            <a:r>
              <a:rPr lang="en-CA" sz="2000" baseline="0" dirty="0" smtClean="0"/>
              <a:t> process.</a:t>
            </a:r>
            <a:r>
              <a:rPr lang="en-CA" sz="2000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If a problem is identified with any certified product, </a:t>
            </a:r>
            <a:br>
              <a:rPr lang="en-CA" sz="2000" dirty="0" smtClean="0"/>
            </a:br>
            <a:r>
              <a:rPr lang="en-CA" sz="2000" dirty="0" smtClean="0"/>
              <a:t>the certification agency should be contacted to address the issue.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78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- Certification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Certification Bodies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Certification bodies in Canada are accredited by the Standards Council of Canada.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They develop certification procedures that address </a:t>
            </a:r>
          </a:p>
          <a:p>
            <a:pPr marL="800100" lvl="1" indent="-3429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US" dirty="0" smtClean="0"/>
              <a:t>the in-plant quality process including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dirty="0" smtClean="0"/>
              <a:t>- identification of personnel and their responsibilities</a:t>
            </a:r>
            <a:br>
              <a:rPr lang="en-US" sz="2200" dirty="0" smtClean="0"/>
            </a:br>
            <a:r>
              <a:rPr lang="en-US" sz="2200" dirty="0" smtClean="0"/>
              <a:t>- sign-offs at every stage of the process</a:t>
            </a:r>
            <a:br>
              <a:rPr lang="en-US" sz="2200" dirty="0" smtClean="0"/>
            </a:br>
            <a:r>
              <a:rPr lang="en-US" sz="2200" dirty="0" smtClean="0"/>
              <a:t>- record-keeping, and</a:t>
            </a:r>
            <a:br>
              <a:rPr lang="en-US" sz="2200" dirty="0" smtClean="0"/>
            </a:br>
            <a:r>
              <a:rPr lang="en-US" sz="2200" dirty="0" smtClean="0"/>
              <a:t>- certification marking</a:t>
            </a:r>
          </a:p>
          <a:p>
            <a:pPr marL="800100" lvl="1" indent="-3429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US" dirty="0" smtClean="0"/>
              <a:t>annual audits by the certification body</a:t>
            </a:r>
          </a:p>
          <a:p>
            <a:pPr marL="800100" lvl="1" indent="-3429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US" dirty="0" smtClean="0"/>
              <a:t>random inspections by the certification body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25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- Certification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Certification Standards</a:t>
            </a:r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Standards and other requirements that address responsibilities and “who does what” are administrative.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These are kept to a minimum in the NBC, </a:t>
            </a:r>
            <a:br>
              <a:rPr lang="en-CA" sz="2000" dirty="0" smtClean="0"/>
            </a:br>
            <a:r>
              <a:rPr lang="en-CA" sz="2000" dirty="0" smtClean="0"/>
              <a:t>leaving the provinces and territories </a:t>
            </a:r>
            <a:br>
              <a:rPr lang="en-CA" sz="2000" dirty="0" smtClean="0"/>
            </a:br>
            <a:r>
              <a:rPr lang="en-CA" sz="2000" dirty="0" smtClean="0"/>
              <a:t>to develop their own administrative provisions 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Certification requirements in building codes and regulations are very rare</a:t>
            </a:r>
            <a:r>
              <a:rPr lang="en-CA" sz="2000" baseline="0" dirty="0" smtClean="0"/>
              <a:t> </a:t>
            </a:r>
            <a:r>
              <a:rPr lang="en-CA" sz="2000" dirty="0" smtClean="0"/>
              <a:t>because: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standards don’t exist for many products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where they exist, if referenced at all, they are typically provided in the</a:t>
            </a:r>
            <a:r>
              <a:rPr lang="en-CA" sz="2000" baseline="0" dirty="0" smtClean="0"/>
              <a:t> related </a:t>
            </a:r>
            <a:r>
              <a:rPr lang="en-CA" sz="2000" dirty="0" smtClean="0"/>
              <a:t>material and component</a:t>
            </a:r>
            <a:r>
              <a:rPr lang="en-CA" sz="2000" baseline="0" dirty="0" smtClean="0"/>
              <a:t> </a:t>
            </a:r>
            <a:r>
              <a:rPr lang="en-CA" sz="2000" dirty="0" smtClean="0"/>
              <a:t>standards.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62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– CSA A277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CSA A277 </a:t>
            </a:r>
            <a:br>
              <a:rPr lang="en-CA" sz="2000" dirty="0" smtClean="0"/>
            </a:br>
            <a:r>
              <a:rPr lang="en-CA" sz="2000" i="1" dirty="0" smtClean="0"/>
              <a:t>Procedure for Certification of Buildings, Modules and Panels 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was developed to provide consistency in certification</a:t>
            </a:r>
            <a:r>
              <a:rPr lang="en-CA" sz="2000" baseline="0" dirty="0" smtClean="0"/>
              <a:t> procedures for these products. </a:t>
            </a:r>
          </a:p>
          <a:p>
            <a:pPr eaLnBrk="1" hangingPunct="1">
              <a:spcBef>
                <a:spcPct val="0"/>
              </a:spcBef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Certification of a complete building, or buildings modules or panels,</a:t>
            </a:r>
            <a:r>
              <a:rPr lang="en-CA" sz="2000" baseline="0" dirty="0" smtClean="0"/>
              <a:t> </a:t>
            </a:r>
            <a:br>
              <a:rPr lang="en-CA" sz="2000" baseline="0" dirty="0" smtClean="0"/>
            </a:br>
            <a:r>
              <a:rPr lang="en-CA" sz="2000" baseline="0" dirty="0" smtClean="0"/>
              <a:t>follows the same as process as certification of any product </a:t>
            </a:r>
            <a:br>
              <a:rPr lang="en-CA" sz="2000" baseline="0" dirty="0" smtClean="0"/>
            </a:br>
            <a:r>
              <a:rPr lang="en-CA" sz="2000" baseline="0" dirty="0" smtClean="0"/>
              <a:t>– simply on a larger scale with more checks and sign-offs.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41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– CSA A277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Referencing in Codes and Regulations</a:t>
            </a:r>
          </a:p>
          <a:p>
            <a:pPr eaLnBrk="1" hangingPunct="1">
              <a:spcBef>
                <a:spcPct val="0"/>
              </a:spcBef>
            </a:pPr>
            <a:r>
              <a:rPr lang="en-CA" sz="2000" i="0" dirty="0" smtClean="0"/>
              <a:t/>
            </a:r>
            <a:br>
              <a:rPr lang="en-CA" sz="2000" i="0" dirty="0" smtClean="0"/>
            </a:br>
            <a:r>
              <a:rPr lang="en-US" sz="2000" i="0" dirty="0" smtClean="0"/>
              <a:t>Because CSA A277 is administrative, it is not referenced in the National Building Code </a:t>
            </a:r>
            <a:br>
              <a:rPr lang="en-US" sz="2000" i="0" dirty="0" smtClean="0"/>
            </a:br>
            <a:r>
              <a:rPr lang="en-US" sz="2000" i="0" dirty="0" smtClean="0"/>
              <a:t>except in an Appendix note that explains the role of the standard.</a:t>
            </a:r>
          </a:p>
          <a:p>
            <a:pPr eaLnBrk="1" hangingPunct="1">
              <a:spcBef>
                <a:spcPct val="0"/>
              </a:spcBef>
            </a:pPr>
            <a:endParaRPr lang="en-US" sz="2000" i="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i="0" dirty="0" smtClean="0"/>
              <a:t>All provincial and territorial building codes or regulations, except the</a:t>
            </a:r>
            <a:r>
              <a:rPr lang="en-US" sz="2000" i="0" baseline="0" dirty="0" smtClean="0"/>
              <a:t> BC Building Code, have the same or a similar Division A Appendix note.</a:t>
            </a:r>
          </a:p>
          <a:p>
            <a:pPr eaLnBrk="1" hangingPunct="1">
              <a:spcBef>
                <a:spcPct val="0"/>
              </a:spcBef>
            </a:pPr>
            <a:endParaRPr lang="en-US" sz="2000" i="0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i="0" baseline="0" dirty="0" smtClean="0"/>
              <a:t>Some provinces and territories reference CSA A277 in the body of their codes or regulations.</a:t>
            </a:r>
            <a:endParaRPr lang="en-US" sz="2000" i="0" dirty="0" smtClean="0"/>
          </a:p>
          <a:p>
            <a:pPr eaLnBrk="1" hangingPunct="1">
              <a:spcBef>
                <a:spcPct val="0"/>
              </a:spcBef>
            </a:pPr>
            <a:endParaRPr lang="en-CA" sz="2000" i="0" baseline="0" dirty="0" smtClean="0"/>
          </a:p>
          <a:p>
            <a:pPr eaLnBrk="1" hangingPunct="1">
              <a:spcBef>
                <a:spcPct val="0"/>
              </a:spcBef>
            </a:pPr>
            <a:endParaRPr lang="en-CA" sz="200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95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 – CSA A277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endParaRPr lang="en-CA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Referencing in Codes and Regulations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marL="457200" lvl="0" indent="-457200" eaLnBrk="0" hangingPunct="0">
              <a:spcBef>
                <a:spcPts val="4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CSA A277 certification is required in Alberta and Quebec for all prefabricated building</a:t>
            </a:r>
          </a:p>
          <a:p>
            <a:pPr marL="457200" lvl="0" indent="-457200" eaLnBrk="0" hangingPunct="0">
              <a:spcBef>
                <a:spcPts val="4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CSA A277-certified buildings are accepted</a:t>
            </a:r>
          </a:p>
          <a:p>
            <a:pPr lvl="1" eaLnBrk="0" hangingPunct="0">
              <a:spcBef>
                <a:spcPts val="4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by reference in building codes or regulations in Yukon, Ontario*, Nova Scotia*</a:t>
            </a:r>
          </a:p>
          <a:p>
            <a:pPr lvl="1" eaLnBrk="0" hangingPunct="0">
              <a:spcBef>
                <a:spcPts val="4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authorities In most other jurisdictions, </a:t>
            </a:r>
            <a:b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by policy or practice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24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7248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5801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46829"/>
            <a:ext cx="955548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28302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2531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991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5530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251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4235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04920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6286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7014" y="365125"/>
            <a:ext cx="911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Microsoft_Word_97_-_2003_Document1.doc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7070441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2" y="71983"/>
            <a:ext cx="12189728" cy="67214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57" y="71983"/>
            <a:ext cx="12168958" cy="6721478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170900" y="373018"/>
            <a:ext cx="1894518" cy="1704622"/>
            <a:chOff x="316088" y="191029"/>
            <a:chExt cx="1894518" cy="1704622"/>
          </a:xfrm>
          <a:effectLst/>
        </p:grpSpPr>
        <p:sp>
          <p:nvSpPr>
            <p:cNvPr id="8" name="Freeform 7"/>
            <p:cNvSpPr/>
            <p:nvPr/>
          </p:nvSpPr>
          <p:spPr>
            <a:xfrm>
              <a:off x="948267" y="835378"/>
              <a:ext cx="1027289" cy="801511"/>
            </a:xfrm>
            <a:custGeom>
              <a:avLst/>
              <a:gdLst>
                <a:gd name="connsiteX0" fmla="*/ 1027289 w 1027289"/>
                <a:gd name="connsiteY0" fmla="*/ 801511 h 801511"/>
                <a:gd name="connsiteX1" fmla="*/ 33866 w 1027289"/>
                <a:gd name="connsiteY1" fmla="*/ 801511 h 801511"/>
                <a:gd name="connsiteX2" fmla="*/ 0 w 1027289"/>
                <a:gd name="connsiteY2" fmla="*/ 395111 h 801511"/>
                <a:gd name="connsiteX3" fmla="*/ 519289 w 1027289"/>
                <a:gd name="connsiteY3" fmla="*/ 0 h 801511"/>
                <a:gd name="connsiteX4" fmla="*/ 993422 w 1027289"/>
                <a:gd name="connsiteY4" fmla="*/ 462844 h 801511"/>
                <a:gd name="connsiteX5" fmla="*/ 1027289 w 1027289"/>
                <a:gd name="connsiteY5" fmla="*/ 801511 h 80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289" h="801511">
                  <a:moveTo>
                    <a:pt x="1027289" y="801511"/>
                  </a:moveTo>
                  <a:lnTo>
                    <a:pt x="33866" y="801511"/>
                  </a:lnTo>
                  <a:lnTo>
                    <a:pt x="0" y="395111"/>
                  </a:lnTo>
                  <a:lnTo>
                    <a:pt x="519289" y="0"/>
                  </a:lnTo>
                  <a:lnTo>
                    <a:pt x="993422" y="462844"/>
                  </a:lnTo>
                  <a:lnTo>
                    <a:pt x="1027289" y="8015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8"/>
            <a:stretch/>
          </p:blipFill>
          <p:spPr>
            <a:xfrm>
              <a:off x="316088" y="191029"/>
              <a:ext cx="1894518" cy="170462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0987"/>
          <a:stretch/>
        </p:blipFill>
        <p:spPr>
          <a:xfrm>
            <a:off x="399675" y="5550968"/>
            <a:ext cx="1834096" cy="10966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244156" y="4914762"/>
            <a:ext cx="9144000" cy="123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Prepared for </a:t>
            </a:r>
            <a:b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Municipal Officials in British Columbia</a:t>
            </a:r>
            <a:b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August 2017</a:t>
            </a:r>
            <a:endParaRPr lang="en-CA" sz="2800" dirty="0">
              <a:solidFill>
                <a:schemeClr val="bg1"/>
              </a:solidFill>
              <a:effectLst>
                <a:outerShdw blurRad="38100" dist="635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2" y="0"/>
            <a:ext cx="12202607" cy="6879055"/>
            <a:chOff x="-222" y="0"/>
            <a:chExt cx="12202607" cy="687905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2" y="6783017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2075803" y="1260885"/>
            <a:ext cx="9971461" cy="88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 smtClean="0">
                <a:solidFill>
                  <a:schemeClr val="bg1"/>
                </a:solidFill>
              </a:rPr>
              <a:t>Factory-Built Housing in </a:t>
            </a:r>
            <a:r>
              <a:rPr lang="en-CA" i="1" dirty="0">
                <a:solidFill>
                  <a:schemeClr val="bg1"/>
                </a:solidFill>
              </a:rPr>
              <a:t>Canada – Evolution, Regulatory Requirements and Confirmation of Compliance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65416" y="3042957"/>
            <a:ext cx="9971461" cy="103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>
                <a:solidFill>
                  <a:schemeClr val="bg1"/>
                </a:solidFill>
              </a:rPr>
              <a:t>Module 6: Confirming Compliance</a:t>
            </a:r>
          </a:p>
        </p:txBody>
      </p:sp>
    </p:spTree>
    <p:extLst>
      <p:ext uri="{BB962C8B-B14F-4D97-AF65-F5344CB8AC3E}">
        <p14:creationId xmlns:p14="http://schemas.microsoft.com/office/powerpoint/2010/main" val="37610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0"/>
    </mc:Choice>
    <mc:Fallback xmlns="">
      <p:transition spd="slow" advTm="116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9" y="1426116"/>
            <a:ext cx="9387840" cy="170897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 </a:t>
            </a:r>
            <a: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for Certification of </a:t>
            </a:r>
            <a:b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Prefabricated Buildings, Modules and </a:t>
            </a:r>
            <a:r>
              <a:rPr lang="en-US" i="1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CA" sz="2600" dirty="0" smtClean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5854" r="9722" b="3679"/>
          <a:stretch/>
        </p:blipFill>
        <p:spPr bwMode="auto">
          <a:xfrm>
            <a:off x="7937412" y="2676024"/>
            <a:ext cx="3700407" cy="281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76929" y="3297206"/>
            <a:ext cx="6712089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spcBef>
                <a:spcPts val="400"/>
              </a:spcBef>
              <a:buFont typeface="Arial" panose="020B0604020202020204" pitchFamily="34" charset="0"/>
              <a:buNone/>
              <a:defRPr/>
            </a:pPr>
            <a:r>
              <a:rPr lang="en-CA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certification may be relied on, </a:t>
            </a:r>
            <a:br>
              <a:rPr lang="en-CA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the standard is referenced or not,</a:t>
            </a:r>
            <a:br>
              <a:rPr lang="en-CA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same as any other product certification.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3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9" y="1426116"/>
            <a:ext cx="9387840" cy="503066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BCBC Division C Administrative </a:t>
            </a:r>
            <a:r>
              <a:rPr 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Provisions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0" eaLnBrk="0" hangingPunct="0">
              <a:spcBef>
                <a:spcPts val="400"/>
              </a:spcBef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Professional Design and Review</a:t>
            </a:r>
          </a:p>
          <a:p>
            <a:pPr marL="0" indent="0" eaLnBrk="0" hangingPunct="0">
              <a:spcBef>
                <a:spcPts val="400"/>
              </a:spcBef>
              <a:buNone/>
              <a:defRPr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9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9" y="1426116"/>
            <a:ext cx="9387840" cy="503066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BCBC Division C Administrative </a:t>
            </a:r>
            <a:r>
              <a:rPr 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Provisions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0" eaLnBrk="0" hangingPunct="0">
              <a:spcBef>
                <a:spcPts val="400"/>
              </a:spcBef>
              <a:buNone/>
              <a:tabLst>
                <a:tab pos="1604963" algn="l"/>
              </a:tabLst>
              <a:defRPr/>
            </a:pP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</a:t>
            </a:r>
            <a:r>
              <a:rPr lang="en-C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Professional Design and Review</a:t>
            </a:r>
          </a:p>
          <a:p>
            <a:pPr marL="392113" indent="0" eaLnBrk="0" hangingPunct="0">
              <a:spcBef>
                <a:spcPts val="400"/>
              </a:spcBef>
              <a:buNone/>
              <a:tabLst>
                <a:tab pos="1604963" algn="l"/>
              </a:tabLst>
              <a:defRPr/>
            </a:pPr>
            <a:r>
              <a:rPr lang="en-C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2.2.7.1. 	Application</a:t>
            </a:r>
          </a:p>
          <a:p>
            <a:pPr marL="1941513" indent="-342900">
              <a:buFont typeface="Arial" panose="020B0604020202020204" pitchFamily="34" charset="0"/>
              <a:buChar char="−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3 buildings </a:t>
            </a:r>
          </a:p>
          <a:p>
            <a:pPr marL="1941513" indent="-342900">
              <a:buFont typeface="Arial" panose="020B0604020202020204" pitchFamily="34" charset="0"/>
              <a:buChar char="−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9 buildings with shared egress and required firewalls</a:t>
            </a:r>
          </a:p>
          <a:p>
            <a:pPr marL="1941513" indent="-342900">
              <a:buFont typeface="Arial" panose="020B0604020202020204" pitchFamily="34" charset="0"/>
              <a:buChar char="−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elements of Part 9 buildings designed to Part 4</a:t>
            </a:r>
          </a:p>
          <a:p>
            <a:pPr marL="1941513" indent="-342900">
              <a:buFont typeface="Arial" panose="020B0604020202020204" pitchFamily="34" charset="0"/>
              <a:buChar char="−"/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sprinkler and stand-pipe systems2.2.7.5. Off-Site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ts val="400"/>
              </a:spcBef>
              <a:buNone/>
              <a:defRPr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7" name="Group 6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60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9" y="1426116"/>
            <a:ext cx="9387840" cy="503066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NBC Division C Administrative Provision</a:t>
            </a: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0" indent="0">
              <a:spcBef>
                <a:spcPct val="20000"/>
              </a:spcBef>
              <a:buNone/>
            </a:pP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0" eaLnBrk="0" hangingPunct="0">
              <a:spcBef>
                <a:spcPts val="400"/>
              </a:spcBef>
              <a:buNone/>
              <a:tabLst>
                <a:tab pos="1604963" algn="l"/>
              </a:tabLs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Work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0" defTabSz="1343025">
              <a:buNone/>
              <a:tabLst>
                <a:tab pos="1604963" algn="l"/>
              </a:tabLst>
            </a:pPr>
            <a:r>
              <a:rPr lang="en-C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2.2.7.1. 	Application</a:t>
            </a:r>
          </a:p>
          <a:p>
            <a:pPr marL="2351088" indent="0">
              <a:buNone/>
            </a:pP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Part 4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</a:t>
            </a:r>
            <a:b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Article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2.2.7.5. applies to all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0" defTabSz="1343025">
              <a:buNone/>
              <a:tabLst>
                <a:tab pos="1604963" algn="l"/>
              </a:tabLst>
            </a:pPr>
            <a:r>
              <a:rPr lang="en-C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2.2.7.5. </a:t>
            </a: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Off-Site Review</a:t>
            </a:r>
            <a:endParaRPr lang="en-C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6125" indent="0">
              <a:lnSpc>
                <a:spcPct val="110000"/>
              </a:lnSpc>
              <a:buNone/>
            </a:pP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r>
              <a:rPr lang="en-C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component of a </a:t>
            </a:r>
            <a:r>
              <a:rPr lang="en-C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assembled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such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manner that it cannot be reviewed on site,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off-site </a:t>
            </a:r>
            <a:r>
              <a:rPr lang="en-CA" sz="2000" dirty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 shall be provided </a:t>
            </a:r>
            <a:r>
              <a:rPr lang="en-CA" sz="2000" dirty="0" smtClean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</a:t>
            </a:r>
            <a:r>
              <a:rPr lang="en-CA" sz="2000" dirty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with this Code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ts val="400"/>
              </a:spcBef>
              <a:buNone/>
              <a:defRPr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6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9" y="1426116"/>
            <a:ext cx="9387840" cy="503066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NBC Division C Administrative Provision</a:t>
            </a: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392113" indent="0" eaLnBrk="0" hangingPunct="0">
              <a:spcBef>
                <a:spcPts val="400"/>
              </a:spcBef>
              <a:buNone/>
              <a:tabLst>
                <a:tab pos="1604963" algn="l"/>
              </a:tabLst>
              <a:defRPr/>
            </a:pP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0" eaLnBrk="0" hangingPunct="0">
              <a:spcBef>
                <a:spcPts val="400"/>
              </a:spcBef>
              <a:buNone/>
              <a:tabLst>
                <a:tab pos="1604963" algn="l"/>
              </a:tabLs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Work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0" defTabSz="1343025">
              <a:buNone/>
              <a:tabLst>
                <a:tab pos="1604963" algn="l"/>
              </a:tabLst>
            </a:pPr>
            <a:r>
              <a:rPr lang="en-C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2.2.7.1. 	Application</a:t>
            </a:r>
          </a:p>
          <a:p>
            <a:pPr marL="2351088" indent="0">
              <a:buNone/>
            </a:pP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Part 4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</a:t>
            </a:r>
            <a:b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Article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2.2.7.5. applies to all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0" defTabSz="1343025">
              <a:buNone/>
              <a:tabLst>
                <a:tab pos="1604963" algn="l"/>
              </a:tabLst>
            </a:pPr>
            <a:r>
              <a:rPr lang="en-C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2.2.7.5. </a:t>
            </a: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Off-Site Review</a:t>
            </a:r>
            <a:endParaRPr lang="en-C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6125" indent="0">
              <a:lnSpc>
                <a:spcPct val="110000"/>
              </a:lnSpc>
              <a:buNone/>
            </a:pP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r>
              <a:rPr lang="en-C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C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component of a </a:t>
            </a:r>
            <a:r>
              <a:rPr lang="en-C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assembled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such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manner that it cannot be reviewed on site,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off-site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 shall be provided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with this Code.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2917696" y="4908985"/>
            <a:ext cx="8436104" cy="3908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Bent Arrow 4"/>
          <p:cNvSpPr/>
          <p:nvPr/>
        </p:nvSpPr>
        <p:spPr>
          <a:xfrm rot="16200000">
            <a:off x="5240114" y="5208536"/>
            <a:ext cx="586863" cy="800208"/>
          </a:xfrm>
          <a:prstGeom prst="bentArrow">
            <a:avLst>
              <a:gd name="adj1" fmla="val 25000"/>
              <a:gd name="adj2" fmla="val 42489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3649" y="5595104"/>
            <a:ext cx="35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certification</a:t>
            </a:r>
            <a:endParaRPr lang="en-CA" sz="24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7" name="Group 16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46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Certification Procedure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3919" y="6307667"/>
            <a:ext cx="683079" cy="365125"/>
          </a:xfrm>
        </p:spPr>
        <p:txBody>
          <a:bodyPr/>
          <a:lstStyle/>
          <a:p>
            <a:r>
              <a:rPr lang="en-CA" dirty="0" smtClean="0"/>
              <a:t>15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61" y="1558701"/>
            <a:ext cx="3419883" cy="2222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7448" y="3755296"/>
            <a:ext cx="2218011" cy="338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600" i="1" dirty="0" err="1" smtClean="0"/>
              <a:t>Guildcrest</a:t>
            </a:r>
            <a:r>
              <a:rPr lang="en-CA" sz="1600" i="1" dirty="0" smtClean="0"/>
              <a:t> Homes, ON</a:t>
            </a:r>
            <a:endParaRPr lang="en-CA" sz="16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6037" b="6918"/>
          <a:stretch/>
        </p:blipFill>
        <p:spPr>
          <a:xfrm>
            <a:off x="2689460" y="2967889"/>
            <a:ext cx="4960519" cy="3069104"/>
          </a:xfrm>
          <a:prstGeom prst="rect">
            <a:avLst/>
          </a:prstGeom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9" name="Group 18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09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Certification Procedure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In-plant quality program addresses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of materials and built 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3919" y="6307667"/>
            <a:ext cx="683079" cy="365125"/>
          </a:xfrm>
        </p:spPr>
        <p:txBody>
          <a:bodyPr/>
          <a:lstStyle/>
          <a:p>
            <a:r>
              <a:rPr lang="en-CA" dirty="0" smtClean="0"/>
              <a:t>16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47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73437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Certification Procedure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In-plant quality program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includes</a:t>
            </a:r>
            <a:endParaRPr lang="en-C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organizational chart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descriptions of </a:t>
            </a: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procedures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document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initiation and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purchasing procedures</a:t>
            </a: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inspection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 for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in-house inspectors</a:t>
            </a: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of the records retention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for disposition of non-conforming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copies of forms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all checks and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tests, 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instructions for use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3919" y="6314106"/>
            <a:ext cx="683079" cy="365125"/>
          </a:xfrm>
        </p:spPr>
        <p:txBody>
          <a:bodyPr/>
          <a:lstStyle/>
          <a:p>
            <a:r>
              <a:rPr lang="en-CA" dirty="0" smtClean="0"/>
              <a:t>17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06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73437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Certification Procedure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In-plant quality program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endParaRPr lang="en-C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sign-offs at every step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involvement 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as required by the 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applicable regulations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0" hangingPunct="0">
              <a:spcBef>
                <a:spcPts val="800"/>
              </a:spcBef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3919" y="6307667"/>
            <a:ext cx="683079" cy="365125"/>
          </a:xfrm>
        </p:spPr>
        <p:txBody>
          <a:bodyPr/>
          <a:lstStyle/>
          <a:p>
            <a:r>
              <a:rPr lang="en-CA" dirty="0" smtClean="0"/>
              <a:t>18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749" y="2568103"/>
            <a:ext cx="5064581" cy="337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5" name="Group 14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08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5765613" cy="318589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Certification Procedure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In-plant quality program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endParaRPr lang="en-C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 sign-off record that is kept</a:t>
            </a: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until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the end of the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of the sign-off record and all drawings and specifications for a minimum 5 years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(actually retained at least until the 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end of the product warranty period)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0" hangingPunct="0">
              <a:spcBef>
                <a:spcPts val="800"/>
              </a:spcBef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3919" y="6307667"/>
            <a:ext cx="683079" cy="365125"/>
          </a:xfrm>
        </p:spPr>
        <p:txBody>
          <a:bodyPr/>
          <a:lstStyle/>
          <a:p>
            <a:r>
              <a:rPr lang="en-CA" dirty="0" smtClean="0"/>
              <a:t>19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8295989" y="1985782"/>
            <a:ext cx="3509470" cy="4216744"/>
            <a:chOff x="2238233" y="-118839"/>
            <a:chExt cx="4956411" cy="595449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7370" b="2527"/>
            <a:stretch/>
          </p:blipFill>
          <p:spPr bwMode="auto">
            <a:xfrm>
              <a:off x="2238233" y="-118839"/>
              <a:ext cx="4956411" cy="5954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1"/>
            <p:cNvSpPr/>
            <p:nvPr/>
          </p:nvSpPr>
          <p:spPr>
            <a:xfrm>
              <a:off x="3180537" y="1829478"/>
              <a:ext cx="3085112" cy="3369482"/>
            </a:xfrm>
            <a:custGeom>
              <a:avLst/>
              <a:gdLst>
                <a:gd name="connsiteX0" fmla="*/ 477672 w 3084394"/>
                <a:gd name="connsiteY0" fmla="*/ 13648 h 3370997"/>
                <a:gd name="connsiteX1" fmla="*/ 0 w 3084394"/>
                <a:gd name="connsiteY1" fmla="*/ 27296 h 3370997"/>
                <a:gd name="connsiteX2" fmla="*/ 163773 w 3084394"/>
                <a:gd name="connsiteY2" fmla="*/ 3207224 h 3370997"/>
                <a:gd name="connsiteX3" fmla="*/ 177421 w 3084394"/>
                <a:gd name="connsiteY3" fmla="*/ 3302758 h 3370997"/>
                <a:gd name="connsiteX4" fmla="*/ 300251 w 3084394"/>
                <a:gd name="connsiteY4" fmla="*/ 3343701 h 3370997"/>
                <a:gd name="connsiteX5" fmla="*/ 641445 w 3084394"/>
                <a:gd name="connsiteY5" fmla="*/ 3370997 h 3370997"/>
                <a:gd name="connsiteX6" fmla="*/ 2634018 w 3084394"/>
                <a:gd name="connsiteY6" fmla="*/ 3330054 h 3370997"/>
                <a:gd name="connsiteX7" fmla="*/ 2906973 w 3084394"/>
                <a:gd name="connsiteY7" fmla="*/ 3289110 h 3370997"/>
                <a:gd name="connsiteX8" fmla="*/ 3002508 w 3084394"/>
                <a:gd name="connsiteY8" fmla="*/ 3207224 h 3370997"/>
                <a:gd name="connsiteX9" fmla="*/ 3084394 w 3084394"/>
                <a:gd name="connsiteY9" fmla="*/ 0 h 3370997"/>
                <a:gd name="connsiteX10" fmla="*/ 2715905 w 3084394"/>
                <a:gd name="connsiteY10" fmla="*/ 0 h 3370997"/>
                <a:gd name="connsiteX11" fmla="*/ 2538484 w 3084394"/>
                <a:gd name="connsiteY11" fmla="*/ 163773 h 3370997"/>
                <a:gd name="connsiteX12" fmla="*/ 2292824 w 3084394"/>
                <a:gd name="connsiteY12" fmla="*/ 354842 h 3370997"/>
                <a:gd name="connsiteX13" fmla="*/ 2060812 w 3084394"/>
                <a:gd name="connsiteY13" fmla="*/ 491319 h 3370997"/>
                <a:gd name="connsiteX14" fmla="*/ 1828800 w 3084394"/>
                <a:gd name="connsiteY14" fmla="*/ 559558 h 3370997"/>
                <a:gd name="connsiteX15" fmla="*/ 1624084 w 3084394"/>
                <a:gd name="connsiteY15" fmla="*/ 573206 h 3370997"/>
                <a:gd name="connsiteX16" fmla="*/ 1405720 w 3084394"/>
                <a:gd name="connsiteY16" fmla="*/ 559558 h 3370997"/>
                <a:gd name="connsiteX17" fmla="*/ 1064526 w 3084394"/>
                <a:gd name="connsiteY17" fmla="*/ 518615 h 3370997"/>
                <a:gd name="connsiteX18" fmla="*/ 846162 w 3084394"/>
                <a:gd name="connsiteY18" fmla="*/ 436728 h 3370997"/>
                <a:gd name="connsiteX19" fmla="*/ 655093 w 3084394"/>
                <a:gd name="connsiteY19" fmla="*/ 300251 h 3370997"/>
                <a:gd name="connsiteX20" fmla="*/ 518615 w 3084394"/>
                <a:gd name="connsiteY20" fmla="*/ 150125 h 3370997"/>
                <a:gd name="connsiteX21" fmla="*/ 477672 w 3084394"/>
                <a:gd name="connsiteY21" fmla="*/ 13648 h 337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4394" h="3370997">
                  <a:moveTo>
                    <a:pt x="477672" y="13648"/>
                  </a:moveTo>
                  <a:lnTo>
                    <a:pt x="0" y="27296"/>
                  </a:lnTo>
                  <a:lnTo>
                    <a:pt x="163773" y="3207224"/>
                  </a:lnTo>
                  <a:lnTo>
                    <a:pt x="177421" y="3302758"/>
                  </a:lnTo>
                  <a:lnTo>
                    <a:pt x="300251" y="3343701"/>
                  </a:lnTo>
                  <a:lnTo>
                    <a:pt x="641445" y="3370997"/>
                  </a:lnTo>
                  <a:lnTo>
                    <a:pt x="2634018" y="3330054"/>
                  </a:lnTo>
                  <a:lnTo>
                    <a:pt x="2906973" y="3289110"/>
                  </a:lnTo>
                  <a:lnTo>
                    <a:pt x="3002508" y="3207224"/>
                  </a:lnTo>
                  <a:lnTo>
                    <a:pt x="3084394" y="0"/>
                  </a:lnTo>
                  <a:lnTo>
                    <a:pt x="2715905" y="0"/>
                  </a:lnTo>
                  <a:lnTo>
                    <a:pt x="2538484" y="163773"/>
                  </a:lnTo>
                  <a:lnTo>
                    <a:pt x="2292824" y="354842"/>
                  </a:lnTo>
                  <a:lnTo>
                    <a:pt x="2060812" y="491319"/>
                  </a:lnTo>
                  <a:lnTo>
                    <a:pt x="1828800" y="559558"/>
                  </a:lnTo>
                  <a:lnTo>
                    <a:pt x="1624084" y="573206"/>
                  </a:lnTo>
                  <a:lnTo>
                    <a:pt x="1405720" y="559558"/>
                  </a:lnTo>
                  <a:lnTo>
                    <a:pt x="1064526" y="518615"/>
                  </a:lnTo>
                  <a:lnTo>
                    <a:pt x="846162" y="436728"/>
                  </a:lnTo>
                  <a:lnTo>
                    <a:pt x="655093" y="300251"/>
                  </a:lnTo>
                  <a:lnTo>
                    <a:pt x="518615" y="150125"/>
                  </a:lnTo>
                  <a:lnTo>
                    <a:pt x="477672" y="1364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2">
                    <a:shade val="30000"/>
                    <a:satMod val="115000"/>
                  </a:schemeClr>
                </a:gs>
                <a:gs pos="0">
                  <a:schemeClr val="bg2">
                    <a:shade val="67500"/>
                    <a:satMod val="115000"/>
                  </a:schemeClr>
                </a:gs>
                <a:gs pos="50000">
                  <a:schemeClr val="bg2">
                    <a:shade val="100000"/>
                    <a:satMod val="115000"/>
                    <a:alpha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63054" y="778179"/>
              <a:ext cx="2877488" cy="1064607"/>
            </a:xfrm>
            <a:custGeom>
              <a:avLst/>
              <a:gdLst>
                <a:gd name="connsiteX0" fmla="*/ 40943 w 2879678"/>
                <a:gd name="connsiteY0" fmla="*/ 1064526 h 1064526"/>
                <a:gd name="connsiteX1" fmla="*/ 0 w 2879678"/>
                <a:gd name="connsiteY1" fmla="*/ 436729 h 1064526"/>
                <a:gd name="connsiteX2" fmla="*/ 54591 w 2879678"/>
                <a:gd name="connsiteY2" fmla="*/ 327547 h 1064526"/>
                <a:gd name="connsiteX3" fmla="*/ 109182 w 2879678"/>
                <a:gd name="connsiteY3" fmla="*/ 232012 h 1064526"/>
                <a:gd name="connsiteX4" fmla="*/ 177421 w 2879678"/>
                <a:gd name="connsiteY4" fmla="*/ 136478 h 1064526"/>
                <a:gd name="connsiteX5" fmla="*/ 368489 w 2879678"/>
                <a:gd name="connsiteY5" fmla="*/ 54591 h 1064526"/>
                <a:gd name="connsiteX6" fmla="*/ 504967 w 2879678"/>
                <a:gd name="connsiteY6" fmla="*/ 40944 h 1064526"/>
                <a:gd name="connsiteX7" fmla="*/ 846161 w 2879678"/>
                <a:gd name="connsiteY7" fmla="*/ 27296 h 1064526"/>
                <a:gd name="connsiteX8" fmla="*/ 1405719 w 2879678"/>
                <a:gd name="connsiteY8" fmla="*/ 0 h 1064526"/>
                <a:gd name="connsiteX9" fmla="*/ 1419367 w 2879678"/>
                <a:gd name="connsiteY9" fmla="*/ 191069 h 1064526"/>
                <a:gd name="connsiteX10" fmla="*/ 1351128 w 2879678"/>
                <a:gd name="connsiteY10" fmla="*/ 286603 h 1064526"/>
                <a:gd name="connsiteX11" fmla="*/ 1364776 w 2879678"/>
                <a:gd name="connsiteY11" fmla="*/ 354842 h 1064526"/>
                <a:gd name="connsiteX12" fmla="*/ 1405719 w 2879678"/>
                <a:gd name="connsiteY12" fmla="*/ 423081 h 1064526"/>
                <a:gd name="connsiteX13" fmla="*/ 1473958 w 2879678"/>
                <a:gd name="connsiteY13" fmla="*/ 436729 h 1064526"/>
                <a:gd name="connsiteX14" fmla="*/ 1514901 w 2879678"/>
                <a:gd name="connsiteY14" fmla="*/ 368490 h 1064526"/>
                <a:gd name="connsiteX15" fmla="*/ 1528549 w 2879678"/>
                <a:gd name="connsiteY15" fmla="*/ 300251 h 1064526"/>
                <a:gd name="connsiteX16" fmla="*/ 1487606 w 2879678"/>
                <a:gd name="connsiteY16" fmla="*/ 245660 h 1064526"/>
                <a:gd name="connsiteX17" fmla="*/ 1460310 w 2879678"/>
                <a:gd name="connsiteY17" fmla="*/ 204717 h 1064526"/>
                <a:gd name="connsiteX18" fmla="*/ 1460310 w 2879678"/>
                <a:gd name="connsiteY18" fmla="*/ 13648 h 1064526"/>
                <a:gd name="connsiteX19" fmla="*/ 2415654 w 2879678"/>
                <a:gd name="connsiteY19" fmla="*/ 0 h 1064526"/>
                <a:gd name="connsiteX20" fmla="*/ 2483892 w 2879678"/>
                <a:gd name="connsiteY20" fmla="*/ 0 h 1064526"/>
                <a:gd name="connsiteX21" fmla="*/ 2565779 w 2879678"/>
                <a:gd name="connsiteY21" fmla="*/ 27296 h 1064526"/>
                <a:gd name="connsiteX22" fmla="*/ 2674961 w 2879678"/>
                <a:gd name="connsiteY22" fmla="*/ 81887 h 1064526"/>
                <a:gd name="connsiteX23" fmla="*/ 2756848 w 2879678"/>
                <a:gd name="connsiteY23" fmla="*/ 150126 h 1064526"/>
                <a:gd name="connsiteX24" fmla="*/ 2811439 w 2879678"/>
                <a:gd name="connsiteY24" fmla="*/ 259308 h 1064526"/>
                <a:gd name="connsiteX25" fmla="*/ 2852382 w 2879678"/>
                <a:gd name="connsiteY25" fmla="*/ 341194 h 1064526"/>
                <a:gd name="connsiteX26" fmla="*/ 2852382 w 2879678"/>
                <a:gd name="connsiteY26" fmla="*/ 464024 h 1064526"/>
                <a:gd name="connsiteX27" fmla="*/ 2879678 w 2879678"/>
                <a:gd name="connsiteY27" fmla="*/ 627797 h 1064526"/>
                <a:gd name="connsiteX28" fmla="*/ 2866030 w 2879678"/>
                <a:gd name="connsiteY28" fmla="*/ 832514 h 1064526"/>
                <a:gd name="connsiteX29" fmla="*/ 2879678 w 2879678"/>
                <a:gd name="connsiteY29" fmla="*/ 968991 h 1064526"/>
                <a:gd name="connsiteX30" fmla="*/ 2879678 w 2879678"/>
                <a:gd name="connsiteY30" fmla="*/ 1037230 h 1064526"/>
                <a:gd name="connsiteX31" fmla="*/ 2647666 w 2879678"/>
                <a:gd name="connsiteY31" fmla="*/ 1023582 h 1064526"/>
                <a:gd name="connsiteX32" fmla="*/ 2674961 w 2879678"/>
                <a:gd name="connsiteY32" fmla="*/ 532263 h 1064526"/>
                <a:gd name="connsiteX33" fmla="*/ 204716 w 2879678"/>
                <a:gd name="connsiteY33" fmla="*/ 586854 h 1064526"/>
                <a:gd name="connsiteX34" fmla="*/ 232012 w 2879678"/>
                <a:gd name="connsiteY34" fmla="*/ 1037230 h 1064526"/>
                <a:gd name="connsiteX35" fmla="*/ 40943 w 2879678"/>
                <a:gd name="connsiteY35" fmla="*/ 1064526 h 106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9678" h="1064526">
                  <a:moveTo>
                    <a:pt x="40943" y="1064526"/>
                  </a:moveTo>
                  <a:lnTo>
                    <a:pt x="0" y="436729"/>
                  </a:lnTo>
                  <a:lnTo>
                    <a:pt x="54591" y="327547"/>
                  </a:lnTo>
                  <a:lnTo>
                    <a:pt x="109182" y="232012"/>
                  </a:lnTo>
                  <a:lnTo>
                    <a:pt x="177421" y="136478"/>
                  </a:lnTo>
                  <a:lnTo>
                    <a:pt x="368489" y="54591"/>
                  </a:lnTo>
                  <a:lnTo>
                    <a:pt x="504967" y="40944"/>
                  </a:lnTo>
                  <a:lnTo>
                    <a:pt x="846161" y="27296"/>
                  </a:lnTo>
                  <a:lnTo>
                    <a:pt x="1405719" y="0"/>
                  </a:lnTo>
                  <a:lnTo>
                    <a:pt x="1419367" y="191069"/>
                  </a:lnTo>
                  <a:lnTo>
                    <a:pt x="1351128" y="286603"/>
                  </a:lnTo>
                  <a:lnTo>
                    <a:pt x="1364776" y="354842"/>
                  </a:lnTo>
                  <a:lnTo>
                    <a:pt x="1405719" y="423081"/>
                  </a:lnTo>
                  <a:lnTo>
                    <a:pt x="1473958" y="436729"/>
                  </a:lnTo>
                  <a:lnTo>
                    <a:pt x="1514901" y="368490"/>
                  </a:lnTo>
                  <a:lnTo>
                    <a:pt x="1528549" y="300251"/>
                  </a:lnTo>
                  <a:lnTo>
                    <a:pt x="1487606" y="245660"/>
                  </a:lnTo>
                  <a:lnTo>
                    <a:pt x="1460310" y="204717"/>
                  </a:lnTo>
                  <a:lnTo>
                    <a:pt x="1460310" y="13648"/>
                  </a:lnTo>
                  <a:lnTo>
                    <a:pt x="2415654" y="0"/>
                  </a:lnTo>
                  <a:lnTo>
                    <a:pt x="2483892" y="0"/>
                  </a:lnTo>
                  <a:lnTo>
                    <a:pt x="2565779" y="27296"/>
                  </a:lnTo>
                  <a:lnTo>
                    <a:pt x="2674961" y="81887"/>
                  </a:lnTo>
                  <a:lnTo>
                    <a:pt x="2756848" y="150126"/>
                  </a:lnTo>
                  <a:lnTo>
                    <a:pt x="2811439" y="259308"/>
                  </a:lnTo>
                  <a:lnTo>
                    <a:pt x="2852382" y="341194"/>
                  </a:lnTo>
                  <a:lnTo>
                    <a:pt x="2852382" y="464024"/>
                  </a:lnTo>
                  <a:lnTo>
                    <a:pt x="2879678" y="627797"/>
                  </a:lnTo>
                  <a:lnTo>
                    <a:pt x="2866030" y="832514"/>
                  </a:lnTo>
                  <a:lnTo>
                    <a:pt x="2879678" y="968991"/>
                  </a:lnTo>
                  <a:lnTo>
                    <a:pt x="2879678" y="1037230"/>
                  </a:lnTo>
                  <a:lnTo>
                    <a:pt x="2647666" y="1023582"/>
                  </a:lnTo>
                  <a:lnTo>
                    <a:pt x="2674961" y="532263"/>
                  </a:lnTo>
                  <a:lnTo>
                    <a:pt x="204716" y="586854"/>
                  </a:lnTo>
                  <a:lnTo>
                    <a:pt x="232012" y="1037230"/>
                  </a:lnTo>
                  <a:lnTo>
                    <a:pt x="40943" y="106452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5303" y="-4492"/>
            <a:ext cx="12202607" cy="6866985"/>
            <a:chOff x="-222" y="0"/>
            <a:chExt cx="12202607" cy="6866985"/>
          </a:xfrm>
        </p:grpSpPr>
        <p:grpSp>
          <p:nvGrpSpPr>
            <p:cNvPr id="15" name="Group 14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56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Modules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249978" y="1479666"/>
            <a:ext cx="9685352" cy="420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Who We Are –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CHBA-MOD </a:t>
            </a: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MHABC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Factory-Built Housing - Then and Now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 Industry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Applicable Technical Requirements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Facilitating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Confirming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Challenges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Take-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Aways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E79D76D-46DD-4A97-BB77-76D999EC6F14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4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5765613" cy="318589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Certification Procedure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In-plant quality program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endParaRPr lang="en-C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 sign-off record that is kept</a:t>
            </a: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until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the end of the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of the sign-off record and all drawings and specifications for a minimum 5 years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(actually retained at least until the 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end of the product warranty period)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0" hangingPunct="0">
              <a:spcBef>
                <a:spcPts val="800"/>
              </a:spcBef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3919" y="6307667"/>
            <a:ext cx="683079" cy="365125"/>
          </a:xfrm>
        </p:spPr>
        <p:txBody>
          <a:bodyPr/>
          <a:lstStyle/>
          <a:p>
            <a:r>
              <a:rPr lang="en-CA" dirty="0" smtClean="0"/>
              <a:t>20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8295989" y="1985782"/>
            <a:ext cx="3509470" cy="4216744"/>
            <a:chOff x="2238233" y="-118839"/>
            <a:chExt cx="4956411" cy="595449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7370" b="2527"/>
            <a:stretch/>
          </p:blipFill>
          <p:spPr bwMode="auto">
            <a:xfrm>
              <a:off x="2238233" y="-118839"/>
              <a:ext cx="4956411" cy="5954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1"/>
            <p:cNvSpPr/>
            <p:nvPr/>
          </p:nvSpPr>
          <p:spPr>
            <a:xfrm>
              <a:off x="3180537" y="1829478"/>
              <a:ext cx="3085112" cy="3369482"/>
            </a:xfrm>
            <a:custGeom>
              <a:avLst/>
              <a:gdLst>
                <a:gd name="connsiteX0" fmla="*/ 477672 w 3084394"/>
                <a:gd name="connsiteY0" fmla="*/ 13648 h 3370997"/>
                <a:gd name="connsiteX1" fmla="*/ 0 w 3084394"/>
                <a:gd name="connsiteY1" fmla="*/ 27296 h 3370997"/>
                <a:gd name="connsiteX2" fmla="*/ 163773 w 3084394"/>
                <a:gd name="connsiteY2" fmla="*/ 3207224 h 3370997"/>
                <a:gd name="connsiteX3" fmla="*/ 177421 w 3084394"/>
                <a:gd name="connsiteY3" fmla="*/ 3302758 h 3370997"/>
                <a:gd name="connsiteX4" fmla="*/ 300251 w 3084394"/>
                <a:gd name="connsiteY4" fmla="*/ 3343701 h 3370997"/>
                <a:gd name="connsiteX5" fmla="*/ 641445 w 3084394"/>
                <a:gd name="connsiteY5" fmla="*/ 3370997 h 3370997"/>
                <a:gd name="connsiteX6" fmla="*/ 2634018 w 3084394"/>
                <a:gd name="connsiteY6" fmla="*/ 3330054 h 3370997"/>
                <a:gd name="connsiteX7" fmla="*/ 2906973 w 3084394"/>
                <a:gd name="connsiteY7" fmla="*/ 3289110 h 3370997"/>
                <a:gd name="connsiteX8" fmla="*/ 3002508 w 3084394"/>
                <a:gd name="connsiteY8" fmla="*/ 3207224 h 3370997"/>
                <a:gd name="connsiteX9" fmla="*/ 3084394 w 3084394"/>
                <a:gd name="connsiteY9" fmla="*/ 0 h 3370997"/>
                <a:gd name="connsiteX10" fmla="*/ 2715905 w 3084394"/>
                <a:gd name="connsiteY10" fmla="*/ 0 h 3370997"/>
                <a:gd name="connsiteX11" fmla="*/ 2538484 w 3084394"/>
                <a:gd name="connsiteY11" fmla="*/ 163773 h 3370997"/>
                <a:gd name="connsiteX12" fmla="*/ 2292824 w 3084394"/>
                <a:gd name="connsiteY12" fmla="*/ 354842 h 3370997"/>
                <a:gd name="connsiteX13" fmla="*/ 2060812 w 3084394"/>
                <a:gd name="connsiteY13" fmla="*/ 491319 h 3370997"/>
                <a:gd name="connsiteX14" fmla="*/ 1828800 w 3084394"/>
                <a:gd name="connsiteY14" fmla="*/ 559558 h 3370997"/>
                <a:gd name="connsiteX15" fmla="*/ 1624084 w 3084394"/>
                <a:gd name="connsiteY15" fmla="*/ 573206 h 3370997"/>
                <a:gd name="connsiteX16" fmla="*/ 1405720 w 3084394"/>
                <a:gd name="connsiteY16" fmla="*/ 559558 h 3370997"/>
                <a:gd name="connsiteX17" fmla="*/ 1064526 w 3084394"/>
                <a:gd name="connsiteY17" fmla="*/ 518615 h 3370997"/>
                <a:gd name="connsiteX18" fmla="*/ 846162 w 3084394"/>
                <a:gd name="connsiteY18" fmla="*/ 436728 h 3370997"/>
                <a:gd name="connsiteX19" fmla="*/ 655093 w 3084394"/>
                <a:gd name="connsiteY19" fmla="*/ 300251 h 3370997"/>
                <a:gd name="connsiteX20" fmla="*/ 518615 w 3084394"/>
                <a:gd name="connsiteY20" fmla="*/ 150125 h 3370997"/>
                <a:gd name="connsiteX21" fmla="*/ 477672 w 3084394"/>
                <a:gd name="connsiteY21" fmla="*/ 13648 h 337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4394" h="3370997">
                  <a:moveTo>
                    <a:pt x="477672" y="13648"/>
                  </a:moveTo>
                  <a:lnTo>
                    <a:pt x="0" y="27296"/>
                  </a:lnTo>
                  <a:lnTo>
                    <a:pt x="163773" y="3207224"/>
                  </a:lnTo>
                  <a:lnTo>
                    <a:pt x="177421" y="3302758"/>
                  </a:lnTo>
                  <a:lnTo>
                    <a:pt x="300251" y="3343701"/>
                  </a:lnTo>
                  <a:lnTo>
                    <a:pt x="641445" y="3370997"/>
                  </a:lnTo>
                  <a:lnTo>
                    <a:pt x="2634018" y="3330054"/>
                  </a:lnTo>
                  <a:lnTo>
                    <a:pt x="2906973" y="3289110"/>
                  </a:lnTo>
                  <a:lnTo>
                    <a:pt x="3002508" y="3207224"/>
                  </a:lnTo>
                  <a:lnTo>
                    <a:pt x="3084394" y="0"/>
                  </a:lnTo>
                  <a:lnTo>
                    <a:pt x="2715905" y="0"/>
                  </a:lnTo>
                  <a:lnTo>
                    <a:pt x="2538484" y="163773"/>
                  </a:lnTo>
                  <a:lnTo>
                    <a:pt x="2292824" y="354842"/>
                  </a:lnTo>
                  <a:lnTo>
                    <a:pt x="2060812" y="491319"/>
                  </a:lnTo>
                  <a:lnTo>
                    <a:pt x="1828800" y="559558"/>
                  </a:lnTo>
                  <a:lnTo>
                    <a:pt x="1624084" y="573206"/>
                  </a:lnTo>
                  <a:lnTo>
                    <a:pt x="1405720" y="559558"/>
                  </a:lnTo>
                  <a:lnTo>
                    <a:pt x="1064526" y="518615"/>
                  </a:lnTo>
                  <a:lnTo>
                    <a:pt x="846162" y="436728"/>
                  </a:lnTo>
                  <a:lnTo>
                    <a:pt x="655093" y="300251"/>
                  </a:lnTo>
                  <a:lnTo>
                    <a:pt x="518615" y="150125"/>
                  </a:lnTo>
                  <a:lnTo>
                    <a:pt x="477672" y="1364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2">
                    <a:shade val="30000"/>
                    <a:satMod val="115000"/>
                  </a:schemeClr>
                </a:gs>
                <a:gs pos="0">
                  <a:schemeClr val="bg2">
                    <a:shade val="67500"/>
                    <a:satMod val="115000"/>
                  </a:schemeClr>
                </a:gs>
                <a:gs pos="50000">
                  <a:schemeClr val="bg2">
                    <a:shade val="100000"/>
                    <a:satMod val="115000"/>
                    <a:alpha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63054" y="778179"/>
              <a:ext cx="2877488" cy="1064607"/>
            </a:xfrm>
            <a:custGeom>
              <a:avLst/>
              <a:gdLst>
                <a:gd name="connsiteX0" fmla="*/ 40943 w 2879678"/>
                <a:gd name="connsiteY0" fmla="*/ 1064526 h 1064526"/>
                <a:gd name="connsiteX1" fmla="*/ 0 w 2879678"/>
                <a:gd name="connsiteY1" fmla="*/ 436729 h 1064526"/>
                <a:gd name="connsiteX2" fmla="*/ 54591 w 2879678"/>
                <a:gd name="connsiteY2" fmla="*/ 327547 h 1064526"/>
                <a:gd name="connsiteX3" fmla="*/ 109182 w 2879678"/>
                <a:gd name="connsiteY3" fmla="*/ 232012 h 1064526"/>
                <a:gd name="connsiteX4" fmla="*/ 177421 w 2879678"/>
                <a:gd name="connsiteY4" fmla="*/ 136478 h 1064526"/>
                <a:gd name="connsiteX5" fmla="*/ 368489 w 2879678"/>
                <a:gd name="connsiteY5" fmla="*/ 54591 h 1064526"/>
                <a:gd name="connsiteX6" fmla="*/ 504967 w 2879678"/>
                <a:gd name="connsiteY6" fmla="*/ 40944 h 1064526"/>
                <a:gd name="connsiteX7" fmla="*/ 846161 w 2879678"/>
                <a:gd name="connsiteY7" fmla="*/ 27296 h 1064526"/>
                <a:gd name="connsiteX8" fmla="*/ 1405719 w 2879678"/>
                <a:gd name="connsiteY8" fmla="*/ 0 h 1064526"/>
                <a:gd name="connsiteX9" fmla="*/ 1419367 w 2879678"/>
                <a:gd name="connsiteY9" fmla="*/ 191069 h 1064526"/>
                <a:gd name="connsiteX10" fmla="*/ 1351128 w 2879678"/>
                <a:gd name="connsiteY10" fmla="*/ 286603 h 1064526"/>
                <a:gd name="connsiteX11" fmla="*/ 1364776 w 2879678"/>
                <a:gd name="connsiteY11" fmla="*/ 354842 h 1064526"/>
                <a:gd name="connsiteX12" fmla="*/ 1405719 w 2879678"/>
                <a:gd name="connsiteY12" fmla="*/ 423081 h 1064526"/>
                <a:gd name="connsiteX13" fmla="*/ 1473958 w 2879678"/>
                <a:gd name="connsiteY13" fmla="*/ 436729 h 1064526"/>
                <a:gd name="connsiteX14" fmla="*/ 1514901 w 2879678"/>
                <a:gd name="connsiteY14" fmla="*/ 368490 h 1064526"/>
                <a:gd name="connsiteX15" fmla="*/ 1528549 w 2879678"/>
                <a:gd name="connsiteY15" fmla="*/ 300251 h 1064526"/>
                <a:gd name="connsiteX16" fmla="*/ 1487606 w 2879678"/>
                <a:gd name="connsiteY16" fmla="*/ 245660 h 1064526"/>
                <a:gd name="connsiteX17" fmla="*/ 1460310 w 2879678"/>
                <a:gd name="connsiteY17" fmla="*/ 204717 h 1064526"/>
                <a:gd name="connsiteX18" fmla="*/ 1460310 w 2879678"/>
                <a:gd name="connsiteY18" fmla="*/ 13648 h 1064526"/>
                <a:gd name="connsiteX19" fmla="*/ 2415654 w 2879678"/>
                <a:gd name="connsiteY19" fmla="*/ 0 h 1064526"/>
                <a:gd name="connsiteX20" fmla="*/ 2483892 w 2879678"/>
                <a:gd name="connsiteY20" fmla="*/ 0 h 1064526"/>
                <a:gd name="connsiteX21" fmla="*/ 2565779 w 2879678"/>
                <a:gd name="connsiteY21" fmla="*/ 27296 h 1064526"/>
                <a:gd name="connsiteX22" fmla="*/ 2674961 w 2879678"/>
                <a:gd name="connsiteY22" fmla="*/ 81887 h 1064526"/>
                <a:gd name="connsiteX23" fmla="*/ 2756848 w 2879678"/>
                <a:gd name="connsiteY23" fmla="*/ 150126 h 1064526"/>
                <a:gd name="connsiteX24" fmla="*/ 2811439 w 2879678"/>
                <a:gd name="connsiteY24" fmla="*/ 259308 h 1064526"/>
                <a:gd name="connsiteX25" fmla="*/ 2852382 w 2879678"/>
                <a:gd name="connsiteY25" fmla="*/ 341194 h 1064526"/>
                <a:gd name="connsiteX26" fmla="*/ 2852382 w 2879678"/>
                <a:gd name="connsiteY26" fmla="*/ 464024 h 1064526"/>
                <a:gd name="connsiteX27" fmla="*/ 2879678 w 2879678"/>
                <a:gd name="connsiteY27" fmla="*/ 627797 h 1064526"/>
                <a:gd name="connsiteX28" fmla="*/ 2866030 w 2879678"/>
                <a:gd name="connsiteY28" fmla="*/ 832514 h 1064526"/>
                <a:gd name="connsiteX29" fmla="*/ 2879678 w 2879678"/>
                <a:gd name="connsiteY29" fmla="*/ 968991 h 1064526"/>
                <a:gd name="connsiteX30" fmla="*/ 2879678 w 2879678"/>
                <a:gd name="connsiteY30" fmla="*/ 1037230 h 1064526"/>
                <a:gd name="connsiteX31" fmla="*/ 2647666 w 2879678"/>
                <a:gd name="connsiteY31" fmla="*/ 1023582 h 1064526"/>
                <a:gd name="connsiteX32" fmla="*/ 2674961 w 2879678"/>
                <a:gd name="connsiteY32" fmla="*/ 532263 h 1064526"/>
                <a:gd name="connsiteX33" fmla="*/ 204716 w 2879678"/>
                <a:gd name="connsiteY33" fmla="*/ 586854 h 1064526"/>
                <a:gd name="connsiteX34" fmla="*/ 232012 w 2879678"/>
                <a:gd name="connsiteY34" fmla="*/ 1037230 h 1064526"/>
                <a:gd name="connsiteX35" fmla="*/ 40943 w 2879678"/>
                <a:gd name="connsiteY35" fmla="*/ 1064526 h 106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9678" h="1064526">
                  <a:moveTo>
                    <a:pt x="40943" y="1064526"/>
                  </a:moveTo>
                  <a:lnTo>
                    <a:pt x="0" y="436729"/>
                  </a:lnTo>
                  <a:lnTo>
                    <a:pt x="54591" y="327547"/>
                  </a:lnTo>
                  <a:lnTo>
                    <a:pt x="109182" y="232012"/>
                  </a:lnTo>
                  <a:lnTo>
                    <a:pt x="177421" y="136478"/>
                  </a:lnTo>
                  <a:lnTo>
                    <a:pt x="368489" y="54591"/>
                  </a:lnTo>
                  <a:lnTo>
                    <a:pt x="504967" y="40944"/>
                  </a:lnTo>
                  <a:lnTo>
                    <a:pt x="846161" y="27296"/>
                  </a:lnTo>
                  <a:lnTo>
                    <a:pt x="1405719" y="0"/>
                  </a:lnTo>
                  <a:lnTo>
                    <a:pt x="1419367" y="191069"/>
                  </a:lnTo>
                  <a:lnTo>
                    <a:pt x="1351128" y="286603"/>
                  </a:lnTo>
                  <a:lnTo>
                    <a:pt x="1364776" y="354842"/>
                  </a:lnTo>
                  <a:lnTo>
                    <a:pt x="1405719" y="423081"/>
                  </a:lnTo>
                  <a:lnTo>
                    <a:pt x="1473958" y="436729"/>
                  </a:lnTo>
                  <a:lnTo>
                    <a:pt x="1514901" y="368490"/>
                  </a:lnTo>
                  <a:lnTo>
                    <a:pt x="1528549" y="300251"/>
                  </a:lnTo>
                  <a:lnTo>
                    <a:pt x="1487606" y="245660"/>
                  </a:lnTo>
                  <a:lnTo>
                    <a:pt x="1460310" y="204717"/>
                  </a:lnTo>
                  <a:lnTo>
                    <a:pt x="1460310" y="13648"/>
                  </a:lnTo>
                  <a:lnTo>
                    <a:pt x="2415654" y="0"/>
                  </a:lnTo>
                  <a:lnTo>
                    <a:pt x="2483892" y="0"/>
                  </a:lnTo>
                  <a:lnTo>
                    <a:pt x="2565779" y="27296"/>
                  </a:lnTo>
                  <a:lnTo>
                    <a:pt x="2674961" y="81887"/>
                  </a:lnTo>
                  <a:lnTo>
                    <a:pt x="2756848" y="150126"/>
                  </a:lnTo>
                  <a:lnTo>
                    <a:pt x="2811439" y="259308"/>
                  </a:lnTo>
                  <a:lnTo>
                    <a:pt x="2852382" y="341194"/>
                  </a:lnTo>
                  <a:lnTo>
                    <a:pt x="2852382" y="464024"/>
                  </a:lnTo>
                  <a:lnTo>
                    <a:pt x="2879678" y="627797"/>
                  </a:lnTo>
                  <a:lnTo>
                    <a:pt x="2866030" y="832514"/>
                  </a:lnTo>
                  <a:lnTo>
                    <a:pt x="2879678" y="968991"/>
                  </a:lnTo>
                  <a:lnTo>
                    <a:pt x="2879678" y="1037230"/>
                  </a:lnTo>
                  <a:lnTo>
                    <a:pt x="2647666" y="1023582"/>
                  </a:lnTo>
                  <a:lnTo>
                    <a:pt x="2674961" y="532263"/>
                  </a:lnTo>
                  <a:lnTo>
                    <a:pt x="204716" y="586854"/>
                  </a:lnTo>
                  <a:lnTo>
                    <a:pt x="232012" y="1037230"/>
                  </a:lnTo>
                  <a:lnTo>
                    <a:pt x="40943" y="106452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5303" y="-4492"/>
            <a:ext cx="12202607" cy="6866985"/>
            <a:chOff x="-222" y="0"/>
            <a:chExt cx="12202607" cy="6866985"/>
          </a:xfrm>
        </p:grpSpPr>
        <p:grpSp>
          <p:nvGrpSpPr>
            <p:cNvPr id="15" name="Group 14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18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Confirm Compliance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Labels or stamps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07422" y="6307666"/>
            <a:ext cx="683079" cy="365125"/>
          </a:xfrm>
        </p:spPr>
        <p:txBody>
          <a:bodyPr/>
          <a:lstStyle/>
          <a:p>
            <a:r>
              <a:rPr lang="en-CA" dirty="0" smtClean="0"/>
              <a:t>2</a:t>
            </a:r>
            <a:fld id="{58E8C570-C08B-481B-BFD7-211B106B94CC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426981"/>
              </p:ext>
            </p:extLst>
          </p:nvPr>
        </p:nvGraphicFramePr>
        <p:xfrm>
          <a:off x="3180302" y="2534523"/>
          <a:ext cx="2553140" cy="2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2674620" imgH="2679192" progId="Word.Document.8">
                  <p:embed/>
                </p:oleObj>
              </mc:Choice>
              <mc:Fallback>
                <p:oleObj name="Document" r:id="rId5" imgW="2674620" imgH="267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302" y="2534523"/>
                        <a:ext cx="2553140" cy="2559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78" y="1427741"/>
            <a:ext cx="2676938" cy="27661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55" y="4376472"/>
            <a:ext cx="2858192" cy="211375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0" name="Group 19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75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7555503" cy="170729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Confirm Compliance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Labels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3919" y="6307666"/>
            <a:ext cx="683079" cy="365125"/>
          </a:xfrm>
        </p:spPr>
        <p:txBody>
          <a:bodyPr/>
          <a:lstStyle/>
          <a:p>
            <a:r>
              <a:rPr lang="en-CA" dirty="0" smtClean="0"/>
              <a:t>22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85" y="1819646"/>
            <a:ext cx="4669277" cy="482491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5" name="Group 14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68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7555503" cy="170729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Confirm Compliance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Labels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4047" y="6307667"/>
            <a:ext cx="683079" cy="365125"/>
          </a:xfrm>
        </p:spPr>
        <p:txBody>
          <a:bodyPr/>
          <a:lstStyle/>
          <a:p>
            <a:r>
              <a:rPr lang="en-CA" dirty="0" smtClean="0"/>
              <a:t>23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r="49494" b="6235"/>
          <a:stretch/>
        </p:blipFill>
        <p:spPr>
          <a:xfrm>
            <a:off x="3854778" y="1993612"/>
            <a:ext cx="4655126" cy="44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7555503" cy="170729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Confirm Compliance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sheet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24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96" y="1463924"/>
            <a:ext cx="4007430" cy="518608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82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7555503" cy="170729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Confirm Compliance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sheet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25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320297" y="1923909"/>
            <a:ext cx="5716582" cy="393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overall energy performance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thermal resistance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insulation, and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appliance efficiencies </a:t>
            </a:r>
          </a:p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temperature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heat loss calculations</a:t>
            </a:r>
          </a:p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nstalled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supplied appliances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(make, model, energy type)</a:t>
            </a:r>
          </a:p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 rating</a:t>
            </a:r>
          </a:p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deformation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test if applicable</a:t>
            </a:r>
            <a:endParaRPr lang="en-US" sz="28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94379" y="2290448"/>
            <a:ext cx="4600431" cy="41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manufacturer’s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serial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manufacture</a:t>
            </a:r>
          </a:p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code(s)/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compliance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snow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</a:p>
          <a:p>
            <a:pPr marL="400050" lvl="1" indent="-285750" eaLnBrk="0" hangingPunct="0">
              <a:spcBef>
                <a:spcPts val="400"/>
              </a:spcBef>
              <a:buFont typeface="Calibri" panose="020F0502020204030204" pitchFamily="34" charset="0"/>
              <a:buChar char="─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wind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8" name="Group 17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08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9268254" cy="3220371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buildings that comply with:</a:t>
            </a: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BC Building Code </a:t>
            </a: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Z240 MH Series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52" y="6311900"/>
            <a:ext cx="784628" cy="365125"/>
          </a:xfrm>
        </p:spPr>
        <p:txBody>
          <a:bodyPr/>
          <a:lstStyle/>
          <a:p>
            <a:r>
              <a:rPr lang="en-CA" dirty="0" smtClean="0"/>
              <a:t>26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32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7555503" cy="4738602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Confirm Compliance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work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building location 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(e.g., spatial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separation)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foundations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- anchorage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- stitching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service connections</a:t>
            </a:r>
          </a:p>
          <a:p>
            <a:pPr marL="914400" lvl="1" indent="-4572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other work not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 the factory</a:t>
            </a:r>
          </a:p>
          <a:p>
            <a:pPr lvl="1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27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446" y="2296022"/>
            <a:ext cx="4554893" cy="303659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48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7555503" cy="734527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Non-Compliance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52" y="6311900"/>
            <a:ext cx="784628" cy="365125"/>
          </a:xfrm>
        </p:spPr>
        <p:txBody>
          <a:bodyPr/>
          <a:lstStyle/>
          <a:p>
            <a:r>
              <a:rPr lang="en-CA" dirty="0" smtClean="0"/>
              <a:t>28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8296"/>
              </p:ext>
            </p:extLst>
          </p:nvPr>
        </p:nvGraphicFramePr>
        <p:xfrm>
          <a:off x="2327796" y="2035547"/>
          <a:ext cx="9477662" cy="4094104"/>
        </p:xfrm>
        <a:graphic>
          <a:graphicData uri="http://schemas.openxmlformats.org/drawingml/2006/table">
            <a:tbl>
              <a:tblPr/>
              <a:tblGrid>
                <a:gridCol w="2166383"/>
                <a:gridCol w="1031132"/>
                <a:gridCol w="953310"/>
                <a:gridCol w="1108953"/>
                <a:gridCol w="1050588"/>
                <a:gridCol w="1614791"/>
                <a:gridCol w="1552505"/>
              </a:tblGrid>
              <a:tr h="360393">
                <a:tc rowSpan="2">
                  <a:txBody>
                    <a:bodyPr/>
                    <a:lstStyle/>
                    <a:p>
                      <a:pPr marL="50800" marR="2159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Non-compliance</a:t>
                      </a:r>
                      <a:endParaRPr lang="en-CA" sz="17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16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Permit Stage</a:t>
                      </a:r>
                      <a:endParaRPr lang="en-CA" sz="16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Installation Stage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0800" marR="508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Contact</a:t>
                      </a:r>
                      <a:endParaRPr lang="en-CA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0800" marR="5080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0800" marR="5080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</a:tr>
              <a:tr h="526640">
                <a:tc vMerge="1">
                  <a:txBody>
                    <a:bodyPr/>
                    <a:lstStyle/>
                    <a:p>
                      <a:pPr marL="50800" marR="2159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50800" indent="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364" marR="893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Rectify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Reject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Retailer</a:t>
                      </a: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Manufacturer</a:t>
                      </a:r>
                      <a:endParaRPr lang="en-CA" sz="16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Certification Body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</a:tr>
              <a:tr h="363785">
                <a:tc>
                  <a:txBody>
                    <a:bodyPr/>
                    <a:lstStyle/>
                    <a:p>
                      <a:pPr marL="50165" marR="21590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Spatial Separation</a:t>
                      </a:r>
                      <a:endParaRPr lang="en-CA" sz="17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408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920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200"/>
                        </a:spcBef>
                      </a:pPr>
                      <a:endParaRPr lang="en-CA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20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0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7555503" cy="734527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Non-Compliance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52" y="6311900"/>
            <a:ext cx="784628" cy="365125"/>
          </a:xfrm>
        </p:spPr>
        <p:txBody>
          <a:bodyPr/>
          <a:lstStyle/>
          <a:p>
            <a:r>
              <a:rPr lang="en-CA" dirty="0" smtClean="0"/>
              <a:t>29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251554"/>
              </p:ext>
            </p:extLst>
          </p:nvPr>
        </p:nvGraphicFramePr>
        <p:xfrm>
          <a:off x="2327796" y="2035547"/>
          <a:ext cx="9477662" cy="4094104"/>
        </p:xfrm>
        <a:graphic>
          <a:graphicData uri="http://schemas.openxmlformats.org/drawingml/2006/table">
            <a:tbl>
              <a:tblPr/>
              <a:tblGrid>
                <a:gridCol w="2166383"/>
                <a:gridCol w="1031132"/>
                <a:gridCol w="953310"/>
                <a:gridCol w="1108953"/>
                <a:gridCol w="1050588"/>
                <a:gridCol w="1614791"/>
                <a:gridCol w="1552505"/>
              </a:tblGrid>
              <a:tr h="360393">
                <a:tc rowSpan="2">
                  <a:txBody>
                    <a:bodyPr/>
                    <a:lstStyle/>
                    <a:p>
                      <a:pPr marL="50800" marR="2159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Non-compliance</a:t>
                      </a:r>
                      <a:endParaRPr lang="en-CA" sz="17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16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Permit Stage</a:t>
                      </a:r>
                      <a:endParaRPr lang="en-CA" sz="16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Installation Stage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0800" marR="508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Contact</a:t>
                      </a:r>
                      <a:endParaRPr lang="en-CA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0800" marR="5080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0800" marR="5080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</a:tr>
              <a:tr h="526640">
                <a:tc vMerge="1">
                  <a:txBody>
                    <a:bodyPr/>
                    <a:lstStyle/>
                    <a:p>
                      <a:pPr marL="50800" marR="2159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50800" indent="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364" marR="893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Rectify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Reject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Retailer</a:t>
                      </a: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Manufacturer</a:t>
                      </a:r>
                      <a:endParaRPr lang="en-CA" sz="16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Certification Body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</a:tr>
              <a:tr h="363785">
                <a:tc>
                  <a:txBody>
                    <a:bodyPr/>
                    <a:lstStyle/>
                    <a:p>
                      <a:pPr marL="50165" marR="21590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Spatial Separation</a:t>
                      </a:r>
                      <a:endParaRPr lang="en-CA" sz="17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4084">
                <a:tc>
                  <a:txBody>
                    <a:bodyPr/>
                    <a:lstStyle/>
                    <a:p>
                      <a:pPr marL="50165" marR="2159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Location-Specific</a:t>
                      </a:r>
                      <a:endParaRPr lang="en-CA" sz="17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79388" marR="21590" indent="-160338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capillary break</a:t>
                      </a:r>
                    </a:p>
                    <a:p>
                      <a:pPr marL="179388" marR="21590" indent="-160338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heating capacity</a:t>
                      </a:r>
                    </a:p>
                    <a:p>
                      <a:pPr marL="179388" marR="21590" indent="-160338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wind, snow, earthquake</a:t>
                      </a:r>
                    </a:p>
                    <a:p>
                      <a:pPr marL="179388" marR="21590" indent="-160338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climate zone</a:t>
                      </a:r>
                      <a:endParaRPr lang="en-CA" sz="17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7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/>
                      </a:r>
                      <a:b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</a:b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900" dirty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CA" sz="1900" dirty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CA" sz="1900" dirty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CA" sz="1900" dirty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CA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CA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920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91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Subjects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means of confirming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standard for prefabricated buildings, </a:t>
            </a:r>
            <a:b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and panels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provisions in the building code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prefabricated buildings, </a:t>
            </a:r>
            <a:b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and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inspection of prefabricated buildings to </a:t>
            </a:r>
            <a:b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if non-compliance is identified 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39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7555503" cy="734527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Non-Compliance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52" y="6311900"/>
            <a:ext cx="784628" cy="365125"/>
          </a:xfrm>
        </p:spPr>
        <p:txBody>
          <a:bodyPr/>
          <a:lstStyle/>
          <a:p>
            <a:r>
              <a:rPr lang="en-CA" dirty="0" smtClean="0"/>
              <a:t>30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172829"/>
              </p:ext>
            </p:extLst>
          </p:nvPr>
        </p:nvGraphicFramePr>
        <p:xfrm>
          <a:off x="2327796" y="2035547"/>
          <a:ext cx="9477662" cy="4094104"/>
        </p:xfrm>
        <a:graphic>
          <a:graphicData uri="http://schemas.openxmlformats.org/drawingml/2006/table">
            <a:tbl>
              <a:tblPr/>
              <a:tblGrid>
                <a:gridCol w="2166383"/>
                <a:gridCol w="1031132"/>
                <a:gridCol w="953310"/>
                <a:gridCol w="1108953"/>
                <a:gridCol w="1050588"/>
                <a:gridCol w="1614791"/>
                <a:gridCol w="1552505"/>
              </a:tblGrid>
              <a:tr h="360393">
                <a:tc rowSpan="2">
                  <a:txBody>
                    <a:bodyPr/>
                    <a:lstStyle/>
                    <a:p>
                      <a:pPr marL="50800" marR="2159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Non-compliance</a:t>
                      </a:r>
                      <a:endParaRPr lang="en-CA" sz="17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16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Permit Stage</a:t>
                      </a:r>
                      <a:endParaRPr lang="en-CA" sz="16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Installation Stage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0800" marR="508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Contact</a:t>
                      </a:r>
                      <a:endParaRPr lang="en-CA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0800" marR="5080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0800" marR="5080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</a:tr>
              <a:tr h="526640">
                <a:tc vMerge="1">
                  <a:txBody>
                    <a:bodyPr/>
                    <a:lstStyle/>
                    <a:p>
                      <a:pPr marL="50800" marR="2159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364" marR="89364" marT="0" marB="0" anchor="ctr">
                    <a:lnL w="28575" cap="flat" cmpd="sng" algn="ctr">
                      <a:solidFill>
                        <a:srgbClr val="95B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50800" indent="0" algn="ctr">
                        <a:lnSpc>
                          <a:spcPts val="11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endParaRPr lang="en-CA" sz="13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364" marR="893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Rectify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Reject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Retailer</a:t>
                      </a: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Manufacturer</a:t>
                      </a:r>
                      <a:endParaRPr lang="en-CA" sz="16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Certification Body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21"/>
                    </a:solidFill>
                  </a:tcPr>
                </a:tc>
              </a:tr>
              <a:tr h="363785">
                <a:tc>
                  <a:txBody>
                    <a:bodyPr/>
                    <a:lstStyle/>
                    <a:p>
                      <a:pPr marL="50165" marR="21590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Spatial Separation</a:t>
                      </a:r>
                      <a:endParaRPr lang="en-CA" sz="17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20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4084">
                <a:tc>
                  <a:txBody>
                    <a:bodyPr/>
                    <a:lstStyle/>
                    <a:p>
                      <a:pPr marL="50165" marR="2159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Location-Specific</a:t>
                      </a:r>
                      <a:endParaRPr lang="en-CA" sz="17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79388" marR="21590" indent="-160338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capillary break</a:t>
                      </a:r>
                    </a:p>
                    <a:p>
                      <a:pPr marL="179388" marR="21590" indent="-160338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heating capacity</a:t>
                      </a:r>
                    </a:p>
                    <a:p>
                      <a:pPr marL="179388" marR="21590" indent="-160338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wind, snow, earthquake</a:t>
                      </a:r>
                    </a:p>
                    <a:p>
                      <a:pPr marL="179388" marR="21590" indent="-160338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climate zone</a:t>
                      </a:r>
                      <a:endParaRPr lang="en-CA" sz="17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7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/>
                      </a:r>
                      <a:b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</a:b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CA" sz="1900" dirty="0" smtClean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900" dirty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CA" sz="1900" dirty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CA" sz="1900" dirty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CA" sz="1900" dirty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CA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CA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9202">
                <a:tc>
                  <a:txBody>
                    <a:bodyPr/>
                    <a:lstStyle/>
                    <a:p>
                      <a:pPr marL="19050" marR="21590" indent="0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CA" sz="17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Factory-Work</a:t>
                      </a:r>
                    </a:p>
                    <a:p>
                      <a:pPr marL="179388" marR="21590" indent="-160338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7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minor</a:t>
                      </a:r>
                    </a:p>
                    <a:p>
                      <a:pPr marL="179388" marR="21590" indent="-160338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7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significant health or safety</a:t>
                      </a:r>
                      <a:endParaRPr lang="en-CA" sz="17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CA" sz="1900" dirty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CA" sz="1900" dirty="0">
                        <a:solidFill>
                          <a:srgbClr val="C100D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CA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CA" sz="1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CA" sz="1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en-CA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20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200"/>
                        </a:spcBef>
                      </a:pPr>
                      <a:endParaRPr lang="en-CA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200"/>
                        </a:spcBef>
                      </a:pPr>
                      <a:endParaRPr lang="en-CA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olidFill>
                            <a:srgbClr val="C100D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repeated</a:t>
                      </a:r>
                      <a:endParaRPr lang="en-CA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lang="en-CA" sz="1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200"/>
                        </a:spcBef>
                      </a:pPr>
                      <a:endParaRPr lang="en-CA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490" marR="9349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8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accepted based on certification:</a:t>
            </a:r>
          </a:p>
          <a:p>
            <a:pPr marL="800100" lvl="1" indent="-342900" eaLnBrk="0" hangingPunct="0">
              <a:spcBef>
                <a:spcPts val="2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lumber</a:t>
            </a:r>
          </a:p>
          <a:p>
            <a:pPr marL="800100" lvl="1" indent="-342900" eaLnBrk="0" hangingPunct="0">
              <a:spcBef>
                <a:spcPts val="2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electrical fixtures, wiring, fittings</a:t>
            </a:r>
          </a:p>
          <a:p>
            <a:pPr marL="800100" lvl="1" indent="-342900" eaLnBrk="0" hangingPunct="0">
              <a:spcBef>
                <a:spcPts val="2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plumbing fixtures, piping, fittings</a:t>
            </a:r>
          </a:p>
          <a:p>
            <a:pPr marL="800100" lvl="1" indent="-342900" eaLnBrk="0" hangingPunct="0">
              <a:spcBef>
                <a:spcPts val="2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gas- and oil-fired appliances, piping, fittings</a:t>
            </a:r>
          </a:p>
          <a:p>
            <a:pPr marL="800100" lvl="1" indent="-342900" eaLnBrk="0" hangingPunct="0">
              <a:spcBef>
                <a:spcPts val="2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windows, doors, skylights</a:t>
            </a:r>
          </a:p>
          <a:p>
            <a:pPr marL="800100" lvl="1" indent="-342900" eaLnBrk="0" hangingPunct="0">
              <a:spcBef>
                <a:spcPts val="2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is recognized by the National Building Code as </a:t>
            </a: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for accepting buildings and components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6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Bodies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accredited by the Standards Council of Canada</a:t>
            </a: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certification procedures </a:t>
            </a:r>
          </a:p>
          <a:p>
            <a:pPr marL="800100" lvl="1" indent="-3429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in-plant quality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personnel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sign-offs</a:t>
            </a: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record-keeping</a:t>
            </a: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 certification marking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audits by the certification body</a:t>
            </a:r>
          </a:p>
          <a:p>
            <a:pPr marL="800100" lvl="1" indent="-3429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 inspections by the certification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70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Standards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addressing certification are administrative</a:t>
            </a:r>
          </a:p>
          <a:p>
            <a:pPr marL="800100" lvl="1" indent="-3429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typically referenced in the NBC or provincial-territorial building codes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hangingPunct="0">
              <a:spcBef>
                <a:spcPts val="800"/>
              </a:spcBef>
              <a:buFont typeface="Arial" panose="020B0604020202020204" pitchFamily="34" charset="0"/>
              <a:buChar char="─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rare exceptions in body of NBC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BCBC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4.3.4.3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.(1)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CAN/CSA-A660, “Certification of Manufacturers of Steel Building Systems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2" eaLnBrk="0" hangingPunct="0">
              <a:spcBef>
                <a:spcPts val="8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9.21.2.1.(3) certification of solid-fuel-burning appliance for connection to a chimney flue serving an oil-burning appliance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16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9" y="1426116"/>
            <a:ext cx="9387840" cy="327651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 </a:t>
            </a:r>
            <a: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for Certification of </a:t>
            </a:r>
            <a:b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Prefabricated Buildings, Modules and </a:t>
            </a:r>
            <a:r>
              <a:rPr lang="en-US" i="1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-392113" eaLnBrk="0" hangingPunct="0">
              <a:spcBef>
                <a:spcPts val="4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for consistency of certification </a:t>
            </a:r>
            <a:b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among certification bodies</a:t>
            </a:r>
          </a:p>
          <a:p>
            <a:pPr marL="392113" indent="-392113" eaLnBrk="0" hangingPunct="0">
              <a:spcBef>
                <a:spcPts val="4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basic process as for </a:t>
            </a:r>
            <a:b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product</a:t>
            </a:r>
            <a:endParaRPr lang="en-US" sz="2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0" hangingPunct="0">
              <a:spcBef>
                <a:spcPts val="400"/>
              </a:spcBef>
              <a:buFont typeface="Arial" panose="020B0604020202020204" pitchFamily="34" charset="0"/>
              <a:buChar char="─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scale</a:t>
            </a:r>
          </a:p>
          <a:p>
            <a:pPr marL="914400" lvl="1" indent="-457200" eaLnBrk="0" hangingPunct="0">
              <a:spcBef>
                <a:spcPts val="400"/>
              </a:spcBef>
              <a:buFont typeface="Arial" panose="020B0604020202020204" pitchFamily="34" charset="0"/>
              <a:buChar char="─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checks and sign-offs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13709" t="17965" r="10393" b="1079"/>
          <a:stretch/>
        </p:blipFill>
        <p:spPr>
          <a:xfrm>
            <a:off x="8881985" y="2370977"/>
            <a:ext cx="3053345" cy="39324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9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9" y="1426116"/>
            <a:ext cx="9387840" cy="391099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 </a:t>
            </a:r>
            <a: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for Certification of </a:t>
            </a:r>
            <a:b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Prefabricated Buildings, Modules and </a:t>
            </a:r>
            <a:r>
              <a:rPr lang="en-US" i="1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-392113" eaLnBrk="0" hangingPunct="0">
              <a:spcBef>
                <a:spcPts val="4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Referencing in building codes and regulations</a:t>
            </a:r>
          </a:p>
          <a:p>
            <a:pPr marL="914400" lvl="1" indent="-457200" eaLnBrk="0" hangingPunct="0">
              <a:spcBef>
                <a:spcPts val="400"/>
              </a:spcBef>
              <a:buFont typeface="Arial" panose="020B0604020202020204" pitchFamily="34" charset="0"/>
              <a:buChar char="─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Building Code</a:t>
            </a:r>
          </a:p>
          <a:p>
            <a:pPr lvl="2" eaLnBrk="0" hangingPunct="0">
              <a:spcBef>
                <a:spcPts val="400"/>
              </a:spcBef>
              <a:buFont typeface="Arial" panose="020B0604020202020204" pitchFamily="34" charset="0"/>
              <a:buChar char="−"/>
              <a:defRPr/>
            </a:pPr>
            <a:r>
              <a:rPr lang="en-US" sz="2200" dirty="0" smtClean="0"/>
              <a:t>Division </a:t>
            </a:r>
            <a:r>
              <a:rPr lang="en-US" sz="2200" dirty="0"/>
              <a:t>A  Appendix </a:t>
            </a:r>
            <a:r>
              <a:rPr lang="en-US" sz="2200" dirty="0" smtClean="0"/>
              <a:t>Note explaining </a:t>
            </a:r>
            <a:r>
              <a:rPr lang="en-US" sz="2200" dirty="0"/>
              <a:t>the role of CSA </a:t>
            </a:r>
            <a:r>
              <a:rPr lang="en-US" sz="2200" dirty="0" smtClean="0"/>
              <a:t>A277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0" hangingPunct="0">
              <a:spcBef>
                <a:spcPts val="400"/>
              </a:spcBef>
              <a:buFont typeface="Arial" panose="020B0604020202020204" pitchFamily="34" charset="0"/>
              <a:buChar char="─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provincial-territorial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codes 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0" hangingPunct="0">
              <a:spcBef>
                <a:spcPts val="400"/>
              </a:spcBef>
              <a:buFont typeface="Arial" panose="020B0604020202020204" pitchFamily="34" charset="0"/>
              <a:buChar char="−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A,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Appendix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Note,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except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0" hangingPunct="0">
              <a:spcBef>
                <a:spcPts val="400"/>
              </a:spcBef>
              <a:buFont typeface="Arial" panose="020B0604020202020204" pitchFamily="34" charset="0"/>
              <a:buChar char="−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cases, referenced in the body of the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01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Confirming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9" y="1426116"/>
            <a:ext cx="9387840" cy="503066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 </a:t>
            </a:r>
            <a: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for Certification of </a:t>
            </a:r>
            <a:b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Prefabricated Buildings, Modules and </a:t>
            </a:r>
            <a:r>
              <a:rPr lang="en-US" i="1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indent="-392113" eaLnBrk="0" hangingPunct="0">
              <a:spcBef>
                <a:spcPts val="400"/>
              </a:spcBef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Referencing in building codes and regulations</a:t>
            </a:r>
          </a:p>
          <a:p>
            <a:pPr marL="914400" lvl="1" indent="-457200" eaLnBrk="0" hangingPunct="0">
              <a:spcBef>
                <a:spcPts val="4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CSA A277 certification is </a:t>
            </a:r>
            <a:r>
              <a:rPr lang="en-CA" u="sng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in Alberta and Quebec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all prefabricated building</a:t>
            </a:r>
          </a:p>
          <a:p>
            <a:pPr marL="914400" lvl="1" indent="-457200" eaLnBrk="0" hangingPunct="0">
              <a:spcBef>
                <a:spcPts val="400"/>
              </a:spcBef>
              <a:buFont typeface="Arial" panose="020B0604020202020204" pitchFamily="34" charset="0"/>
              <a:buChar char="─"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CSA A277-certified buildings are </a:t>
            </a:r>
            <a:r>
              <a:rPr lang="en-CA" u="sng" dirty="0"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</a:p>
          <a:p>
            <a:pPr lvl="2" eaLnBrk="0" hangingPunct="0">
              <a:spcBef>
                <a:spcPts val="4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by reference in building codes or regulations in </a:t>
            </a:r>
            <a:b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Yukon, Ontario*, Nova Scotia*</a:t>
            </a:r>
          </a:p>
          <a:p>
            <a:pPr lvl="2" eaLnBrk="0" hangingPunct="0">
              <a:spcBef>
                <a:spcPts val="400"/>
              </a:spcBef>
              <a:buFont typeface="Arial" panose="020B0604020202020204" pitchFamily="34" charset="0"/>
              <a:buChar char="−"/>
              <a:defRPr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by local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authorities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most other jurisdictions, </a:t>
            </a:r>
            <a:b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by policy or practice </a:t>
            </a:r>
          </a:p>
          <a:p>
            <a:pPr marL="0" indent="0" eaLnBrk="0" hangingPunct="0">
              <a:spcBef>
                <a:spcPts val="400"/>
              </a:spcBef>
              <a:buNone/>
              <a:defRPr/>
            </a:pPr>
            <a:endParaRPr lang="en-US" sz="1800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0" indent="0" eaLnBrk="0" hangingPunct="0">
              <a:spcBef>
                <a:spcPts val="400"/>
              </a:spcBef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* </a:t>
            </a:r>
            <a:r>
              <a:rPr lang="en-US" sz="1800" dirty="0">
                <a:solidFill>
                  <a:schemeClr val="tx1"/>
                </a:solidFill>
                <a:ea typeface="ＭＳ Ｐゴシック" charset="-128"/>
              </a:rPr>
              <a:t>Residential only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eaLnBrk="0" hangingPunct="0">
              <a:spcBef>
                <a:spcPts val="400"/>
              </a:spcBef>
              <a:buNone/>
              <a:defRPr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20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61197</TotalTime>
  <Words>1948</Words>
  <Application>Microsoft Office PowerPoint</Application>
  <PresentationFormat>Custom</PresentationFormat>
  <Paragraphs>684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Document</vt:lpstr>
      <vt:lpstr>PowerPoint Presentation</vt:lpstr>
      <vt:lpstr>Modules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  <vt:lpstr>Confirming Compliance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CHBA Strategic Directions 2013</dc:title>
  <dc:creator>Kevin Lee</dc:creator>
  <cp:lastModifiedBy>Crystal Imrie</cp:lastModifiedBy>
  <cp:revision>595</cp:revision>
  <cp:lastPrinted>2014-11-07T19:54:31Z</cp:lastPrinted>
  <dcterms:created xsi:type="dcterms:W3CDTF">2013-07-29T13:34:56Z</dcterms:created>
  <dcterms:modified xsi:type="dcterms:W3CDTF">2017-09-22T18:39:45Z</dcterms:modified>
</cp:coreProperties>
</file>