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51" r:id="rId2"/>
    <p:sldId id="538" r:id="rId3"/>
    <p:sldId id="543" r:id="rId4"/>
    <p:sldId id="544" r:id="rId5"/>
    <p:sldId id="552" r:id="rId6"/>
    <p:sldId id="553" r:id="rId7"/>
    <p:sldId id="554" r:id="rId8"/>
    <p:sldId id="555" r:id="rId9"/>
    <p:sldId id="556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71F"/>
    <a:srgbClr val="9900CC"/>
    <a:srgbClr val="7F7F7F"/>
    <a:srgbClr val="268321"/>
    <a:srgbClr val="D9E2D0"/>
    <a:srgbClr val="385723"/>
    <a:srgbClr val="00B01D"/>
    <a:srgbClr val="0000CC"/>
    <a:srgbClr val="FF3300"/>
    <a:srgbClr val="03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6" autoAdjust="0"/>
    <p:restoredTop sz="84211" autoAdjust="0"/>
  </p:normalViewPr>
  <p:slideViewPr>
    <p:cSldViewPr snapToGrid="0">
      <p:cViewPr>
        <p:scale>
          <a:sx n="81" d="100"/>
          <a:sy n="81" d="100"/>
        </p:scale>
        <p:origin x="-78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4"/>
    </p:cViewPr>
  </p:sorterViewPr>
  <p:notesViewPr>
    <p:cSldViewPr snapToGrid="0">
      <p:cViewPr>
        <p:scale>
          <a:sx n="100" d="100"/>
          <a:sy n="100" d="100"/>
        </p:scale>
        <p:origin x="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764" cy="482027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49" y="1"/>
            <a:ext cx="3170763" cy="482027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r">
              <a:defRPr sz="1300"/>
            </a:lvl1pPr>
          </a:lstStyle>
          <a:p>
            <a:fld id="{10502498-E0AB-41F9-B9DA-11F73DEB6A09}" type="datetimeFigureOut">
              <a:rPr lang="en-CA" smtClean="0"/>
              <a:pPr/>
              <a:t>22/09/2017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61038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0" tIns="47805" rIns="95610" bIns="4780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363" y="4620250"/>
            <a:ext cx="5852160" cy="3780800"/>
          </a:xfrm>
          <a:prstGeom prst="rect">
            <a:avLst/>
          </a:prstGeom>
        </p:spPr>
        <p:txBody>
          <a:bodyPr vert="horz" lIns="95610" tIns="47805" rIns="95610" bIns="478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3"/>
            <a:ext cx="3170764" cy="482027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49" y="9119173"/>
            <a:ext cx="3170763" cy="482027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r">
              <a:defRPr sz="1300"/>
            </a:lvl1pPr>
          </a:lstStyle>
          <a:p>
            <a:fld id="{28980EAE-8503-4DAD-9F3B-0D930AF9287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59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71525"/>
            <a:ext cx="5761038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25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5 – Facilitating</a:t>
            </a:r>
            <a:r>
              <a:rPr lang="en-US" sz="1800" b="1" baseline="0" dirty="0" smtClean="0"/>
              <a:t> Compliance</a:t>
            </a:r>
            <a:endParaRPr lang="en-US" sz="1800" b="1" dirty="0" smtClean="0"/>
          </a:p>
          <a:p>
            <a:pPr eaLnBrk="1" hangingPunct="1">
              <a:spcBef>
                <a:spcPct val="0"/>
              </a:spcBef>
            </a:pPr>
            <a:endParaRPr lang="en-CA" sz="1800" dirty="0" smtClean="0"/>
          </a:p>
          <a:p>
            <a:pPr eaLnBrk="1" hangingPunct="1"/>
            <a:r>
              <a:rPr lang="en-CA" sz="1800" dirty="0" smtClean="0"/>
              <a:t>There are a significant advantages to</a:t>
            </a:r>
            <a:r>
              <a:rPr lang="en-CA" sz="1800" baseline="0" dirty="0" smtClean="0"/>
              <a:t> constructing buildings in factories.</a:t>
            </a:r>
          </a:p>
          <a:p>
            <a:pPr eaLnBrk="1" hangingPunct="1"/>
            <a:r>
              <a:rPr lang="en-CA" sz="1800" baseline="0" dirty="0" smtClean="0"/>
              <a:t>Many of these relate to cost, scheduling, safety and quality of the product.</a:t>
            </a:r>
          </a:p>
          <a:p>
            <a:pPr eaLnBrk="1" hangingPunct="1"/>
            <a:endParaRPr lang="en-CA" sz="1800" baseline="0" dirty="0" smtClean="0"/>
          </a:p>
          <a:p>
            <a:pPr eaLnBrk="1" hangingPunct="1"/>
            <a:r>
              <a:rPr lang="en-CA" sz="1800" baseline="0" dirty="0" smtClean="0"/>
              <a:t>Factory-building also makes it easier to comply with the applicable technical requirements.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 smtClean="0"/>
              <a:t>Module 5 describes how factory-building facilitates compliance.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604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5 – Facilitating Compliance</a:t>
            </a:r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Controlled Conditions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Building in a factory means that </a:t>
            </a:r>
          </a:p>
          <a:p>
            <a:pPr marL="466725" lvl="1" indent="-352425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800" dirty="0" smtClean="0"/>
              <a:t>all materials and components, processes and products are protected from the weather</a:t>
            </a:r>
          </a:p>
          <a:p>
            <a:pPr marL="466725" marR="0" lvl="1" indent="-352425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/>
              <a:t>there is no built-in moisture so </a:t>
            </a:r>
            <a:r>
              <a:rPr lang="en-CA" sz="2800" dirty="0" smtClean="0"/>
              <a:t>complying with </a:t>
            </a:r>
            <a:br>
              <a:rPr lang="en-CA" sz="2800" dirty="0" smtClean="0"/>
            </a:br>
            <a:r>
              <a:rPr lang="en-CA" sz="2800" dirty="0" smtClean="0"/>
              <a:t>the maximum 19% moisture content for lumber is not an issue.</a:t>
            </a:r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….</a:t>
            </a:r>
            <a:endParaRPr lang="en-CA" altLang="en-US" sz="1800" baseline="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342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5 – Facilitating Compliance</a:t>
            </a:r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Controlled Conditions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With protection from the elements, there is no pressure to get the building closed in.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The buildings can be constructed inside out – </a:t>
            </a:r>
            <a:br>
              <a:rPr lang="en-CA" sz="2000" dirty="0" smtClean="0"/>
            </a:br>
            <a:r>
              <a:rPr lang="en-CA" sz="2000" dirty="0" smtClean="0"/>
              <a:t>which makes it easier to maintain the integrity of critical elements like the air barrier system,</a:t>
            </a:r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providing greater</a:t>
            </a:r>
            <a:r>
              <a:rPr lang="en-CA" sz="2000" baseline="0" dirty="0" smtClean="0"/>
              <a:t> airtightness</a:t>
            </a:r>
            <a:r>
              <a:rPr lang="en-CA" sz="200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>This in turn 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minimizes</a:t>
            </a:r>
            <a:r>
              <a:rPr lang="en-US" sz="2000" baseline="0" dirty="0" smtClean="0"/>
              <a:t> the probability of moisture damage in the building envelope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000" baseline="0" dirty="0" smtClean="0"/>
              <a:t>and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has a significant impact on energy efficiency</a:t>
            </a: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0649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5 – Facilitating Compliance</a:t>
            </a:r>
          </a:p>
          <a:p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Factory-process 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marL="185738" indent="-1857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000" dirty="0" smtClean="0"/>
              <a:t>Factories may be more or less automated.</a:t>
            </a:r>
          </a:p>
          <a:p>
            <a:pPr marL="185738" indent="-1857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000" dirty="0" smtClean="0"/>
              <a:t>In</a:t>
            </a:r>
            <a:r>
              <a:rPr lang="en-CA" sz="2000" baseline="0" dirty="0" smtClean="0"/>
              <a:t> any case, the building moves rather than the workers and their tools.</a:t>
            </a:r>
          </a:p>
          <a:p>
            <a:pPr marL="185738" indent="-1857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000" baseline="0" dirty="0" smtClean="0"/>
              <a:t>That combined with the controlled environment provides: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000" baseline="0" dirty="0" smtClean="0"/>
              <a:t>better working conditions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000" baseline="0" dirty="0" smtClean="0"/>
              <a:t>and greater attention to detail.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703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5 – Facilitating Compliance</a:t>
            </a:r>
          </a:p>
          <a:p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In-House Trades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Building in a factory means that all trades-people are in-house.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Not only do they have the training to do their own individual tasks,</a:t>
            </a:r>
            <a:r>
              <a:rPr lang="en-CA" sz="2000" baseline="0" dirty="0" smtClean="0"/>
              <a:t> </a:t>
            </a:r>
            <a:br>
              <a:rPr lang="en-CA" sz="2000" baseline="0" dirty="0" smtClean="0"/>
            </a:br>
            <a:r>
              <a:rPr lang="en-CA" sz="2000" baseline="0" dirty="0" smtClean="0"/>
              <a:t>they are trained to appreciate how the work of others is critical to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000" dirty="0" smtClean="0"/>
              <a:t>maintaining the integrity of all the building assemblies and systems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000" baseline="0" dirty="0" smtClean="0"/>
              <a:t>and the overall performance of the final product.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Problems of one trade damaging the work of another is avoided.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2819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5 – Facilitating Compliance</a:t>
            </a:r>
          </a:p>
          <a:p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In-House Trades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much work as possible is completed in the factory </a:t>
            </a:r>
            <a:br>
              <a:rPr lang="en-US" dirty="0" smtClean="0"/>
            </a:br>
            <a:r>
              <a:rPr lang="en-US" dirty="0" smtClean="0"/>
              <a:t>to maintain a high level of quality and compliance.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a photo of a completely wired  electrical panel </a:t>
            </a:r>
            <a:br>
              <a:rPr lang="en-US" dirty="0" smtClean="0"/>
            </a:br>
            <a:r>
              <a:rPr lang="en-US" dirty="0" smtClean="0"/>
              <a:t>for a building that is to be placed on a basement foundation.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Once</a:t>
            </a:r>
            <a:r>
              <a:rPr lang="en-US" baseline="0" dirty="0" smtClean="0"/>
              <a:t> the superstructure is installed, the panel is dropped down into the basement and </a:t>
            </a:r>
            <a:br>
              <a:rPr lang="en-US" baseline="0" dirty="0" smtClean="0"/>
            </a:br>
            <a:r>
              <a:rPr lang="en-US" baseline="0" dirty="0" smtClean="0"/>
              <a:t>this wall will be dry-walled.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040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5 – Facilitating Compliance</a:t>
            </a:r>
          </a:p>
          <a:p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Transportation and Installation Considerations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Factory-constructed buildings have to be stronger and stiffer than site-constructed buildings to resist the loads imposed during transit and installation.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baseline="0" dirty="0" smtClean="0"/>
              <a:t>To comply with the lateral load resistance requirements that were included in the 2012 BCBC</a:t>
            </a:r>
            <a:br>
              <a:rPr lang="en-CA" sz="2000" baseline="0" dirty="0" smtClean="0"/>
            </a:br>
            <a:r>
              <a:rPr lang="en-CA" sz="2000" baseline="0" dirty="0" smtClean="0"/>
              <a:t> and the </a:t>
            </a:r>
            <a:r>
              <a:rPr lang="en-CA" sz="2000" dirty="0" smtClean="0"/>
              <a:t>moderate </a:t>
            </a:r>
            <a:r>
              <a:rPr lang="en-CA" sz="2000" baseline="0" dirty="0" smtClean="0"/>
              <a:t>wind loads and high earthquake loads in BC, </a:t>
            </a:r>
            <a:br>
              <a:rPr lang="en-CA" sz="2000" baseline="0" dirty="0" smtClean="0"/>
            </a:br>
            <a:r>
              <a:rPr lang="en-CA" sz="2000" baseline="0" dirty="0" smtClean="0"/>
              <a:t>factory-constructed</a:t>
            </a:r>
            <a:r>
              <a:rPr lang="en-CA" sz="2000" dirty="0" smtClean="0"/>
              <a:t> buildings needed few, if any, upgrades to structural components</a:t>
            </a:r>
            <a:r>
              <a:rPr lang="en-CA" sz="2000" baseline="0" dirty="0" smtClean="0"/>
              <a:t>, </a:t>
            </a:r>
            <a:br>
              <a:rPr lang="en-CA" sz="2000" baseline="0" dirty="0" smtClean="0"/>
            </a:br>
            <a:r>
              <a:rPr lang="en-CA" sz="2000" dirty="0" smtClean="0"/>
              <a:t>depending on the particular building design</a:t>
            </a:r>
            <a:r>
              <a:rPr lang="en-CA" sz="2000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Changes to the earthquake resistance requirements for the next edition of the BCBC will again have limited if any impact on factory-construction.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0514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5 – Facilitating Compliance</a:t>
            </a:r>
          </a:p>
          <a:p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Third-Party</a:t>
            </a:r>
            <a:r>
              <a:rPr lang="en-CA" sz="2000" baseline="0" dirty="0" smtClean="0"/>
              <a:t> Audits and Inspections</a:t>
            </a: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The certification process itself includes steps that are</a:t>
            </a:r>
            <a:r>
              <a:rPr lang="en-CA" sz="2000" baseline="0" dirty="0" smtClean="0"/>
              <a:t> not typically done with site construction and further improve the likelihood of compliance.</a:t>
            </a:r>
          </a:p>
          <a:p>
            <a:pPr eaLnBrk="1" hangingPunct="1">
              <a:spcBef>
                <a:spcPct val="0"/>
              </a:spcBef>
            </a:pPr>
            <a:r>
              <a:rPr lang="en-US" sz="2000" baseline="0" dirty="0" smtClean="0"/>
              <a:t>These are discussed in Module 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666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52381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7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7248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158016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146829"/>
            <a:ext cx="9555480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52381" cy="1380952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28302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2531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991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5530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425105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142353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404920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62864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7014" y="365125"/>
            <a:ext cx="9116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152381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7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7070441"/>
            <a:ext cx="683079" cy="365125"/>
          </a:xfrm>
        </p:spPr>
        <p:txBody>
          <a:bodyPr/>
          <a:lstStyle/>
          <a:p>
            <a:fld id="{682F0F60-B780-4DE1-A88F-C709BD8BDF2C}" type="slidenum">
              <a:rPr lang="en-CA" smtClean="0"/>
              <a:pPr/>
              <a:t>1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2" y="71983"/>
            <a:ext cx="12189728" cy="67214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657" y="71983"/>
            <a:ext cx="12168958" cy="6721478"/>
          </a:xfrm>
          <a:prstGeom prst="rect">
            <a:avLst/>
          </a:prstGeom>
          <a:solidFill>
            <a:srgbClr val="7F7F7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170900" y="373018"/>
            <a:ext cx="1894518" cy="1704622"/>
            <a:chOff x="316088" y="191029"/>
            <a:chExt cx="1894518" cy="1704622"/>
          </a:xfrm>
          <a:effectLst/>
        </p:grpSpPr>
        <p:sp>
          <p:nvSpPr>
            <p:cNvPr id="8" name="Freeform 7"/>
            <p:cNvSpPr/>
            <p:nvPr/>
          </p:nvSpPr>
          <p:spPr>
            <a:xfrm>
              <a:off x="948267" y="835378"/>
              <a:ext cx="1027289" cy="801511"/>
            </a:xfrm>
            <a:custGeom>
              <a:avLst/>
              <a:gdLst>
                <a:gd name="connsiteX0" fmla="*/ 1027289 w 1027289"/>
                <a:gd name="connsiteY0" fmla="*/ 801511 h 801511"/>
                <a:gd name="connsiteX1" fmla="*/ 33866 w 1027289"/>
                <a:gd name="connsiteY1" fmla="*/ 801511 h 801511"/>
                <a:gd name="connsiteX2" fmla="*/ 0 w 1027289"/>
                <a:gd name="connsiteY2" fmla="*/ 395111 h 801511"/>
                <a:gd name="connsiteX3" fmla="*/ 519289 w 1027289"/>
                <a:gd name="connsiteY3" fmla="*/ 0 h 801511"/>
                <a:gd name="connsiteX4" fmla="*/ 993422 w 1027289"/>
                <a:gd name="connsiteY4" fmla="*/ 462844 h 801511"/>
                <a:gd name="connsiteX5" fmla="*/ 1027289 w 1027289"/>
                <a:gd name="connsiteY5" fmla="*/ 801511 h 80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289" h="801511">
                  <a:moveTo>
                    <a:pt x="1027289" y="801511"/>
                  </a:moveTo>
                  <a:lnTo>
                    <a:pt x="33866" y="801511"/>
                  </a:lnTo>
                  <a:lnTo>
                    <a:pt x="0" y="395111"/>
                  </a:lnTo>
                  <a:lnTo>
                    <a:pt x="519289" y="0"/>
                  </a:lnTo>
                  <a:lnTo>
                    <a:pt x="993422" y="462844"/>
                  </a:lnTo>
                  <a:lnTo>
                    <a:pt x="1027289" y="8015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88"/>
            <a:stretch/>
          </p:blipFill>
          <p:spPr>
            <a:xfrm>
              <a:off x="316088" y="191029"/>
              <a:ext cx="1894518" cy="170462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0987"/>
          <a:stretch/>
        </p:blipFill>
        <p:spPr>
          <a:xfrm>
            <a:off x="399675" y="5550968"/>
            <a:ext cx="1834096" cy="109660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244156" y="4914762"/>
            <a:ext cx="9144000" cy="1236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  <a:t>Prepared for </a:t>
            </a:r>
            <a:br>
              <a:rPr lang="en-CA" sz="28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CA" sz="32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  <a:t>Municipal Officials in British Columbia</a:t>
            </a:r>
            <a:br>
              <a:rPr lang="en-CA" sz="32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CA" sz="28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  <a:t>August 2017</a:t>
            </a:r>
            <a:endParaRPr lang="en-CA" sz="2800" dirty="0">
              <a:solidFill>
                <a:schemeClr val="bg1"/>
              </a:solidFill>
              <a:effectLst>
                <a:outerShdw blurRad="38100" dist="635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22" y="0"/>
            <a:ext cx="12202607" cy="6879055"/>
            <a:chOff x="-222" y="0"/>
            <a:chExt cx="12202607" cy="687905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202385" cy="9603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64000">
                  <a:srgbClr val="4F4F65"/>
                </a:gs>
                <a:gs pos="100000">
                  <a:srgbClr val="94919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2" y="6783017"/>
              <a:ext cx="12202385" cy="9603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64000">
                  <a:srgbClr val="4F4F65"/>
                </a:gs>
                <a:gs pos="100000">
                  <a:srgbClr val="94919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2075803" y="1260885"/>
            <a:ext cx="9971461" cy="882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CA" i="1" dirty="0" smtClean="0">
                <a:solidFill>
                  <a:schemeClr val="bg1"/>
                </a:solidFill>
              </a:rPr>
              <a:t>Factory-Built Housing in </a:t>
            </a:r>
            <a:r>
              <a:rPr lang="en-CA" i="1" dirty="0">
                <a:solidFill>
                  <a:schemeClr val="bg1"/>
                </a:solidFill>
              </a:rPr>
              <a:t>Canada – Evolution, Regulatory Requirements and Confirmation of Compliance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65416" y="3042957"/>
            <a:ext cx="9971461" cy="1037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CA" i="1" dirty="0">
                <a:solidFill>
                  <a:schemeClr val="bg1"/>
                </a:solidFill>
              </a:rPr>
              <a:t>Module 5: Facilitating Compliance</a:t>
            </a:r>
            <a:br>
              <a:rPr lang="en-CA" i="1" dirty="0">
                <a:solidFill>
                  <a:schemeClr val="bg1"/>
                </a:solidFill>
              </a:rPr>
            </a:br>
            <a:r>
              <a:rPr lang="en-CA" i="1" dirty="0">
                <a:solidFill>
                  <a:schemeClr val="bg1"/>
                </a:solidFill>
              </a:rPr>
              <a:t>with </a:t>
            </a:r>
            <a:r>
              <a:rPr lang="en-CA" i="1" dirty="0" smtClean="0">
                <a:solidFill>
                  <a:schemeClr val="bg1"/>
                </a:solidFill>
              </a:rPr>
              <a:t>factory-built home</a:t>
            </a:r>
            <a:endParaRPr lang="en-C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7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0"/>
    </mc:Choice>
    <mc:Fallback xmlns="">
      <p:transition spd="slow" advTm="116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smtClean="0">
                <a:solidFill>
                  <a:srgbClr val="1B671F"/>
                </a:solidFill>
              </a:rPr>
              <a:t>Modules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249978" y="1479666"/>
            <a:ext cx="9685352" cy="420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CA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Who We Are – </a:t>
            </a: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CHBA-MOD </a:t>
            </a:r>
            <a:r>
              <a:rPr lang="en-CA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and </a:t>
            </a: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MHABC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Factory-Built Housing - Then and Now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The Industry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Applicable Technical Requirements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Facilitating Compliance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Confirming Compliance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Challenges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Take-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Aways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endParaRPr lang="en-CA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E79D76D-46DD-4A97-BB77-76D999EC6F14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5 -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64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Facilitating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2230999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</a:rPr>
              <a:t>Controlled Conditions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</a:endParaRPr>
          </a:p>
          <a:p>
            <a:pPr marL="466725" lvl="1" indent="-352425" eaLnBrk="0" hangingPunct="0">
              <a:spcBef>
                <a:spcPts val="400"/>
              </a:spcBef>
              <a:buFontTx/>
              <a:buChar char="•"/>
              <a:defRPr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materials and components,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protected</a:t>
            </a:r>
          </a:p>
          <a:p>
            <a:pPr marL="466725" lvl="1" indent="-352425" eaLnBrk="0" hangingPunct="0">
              <a:spcBef>
                <a:spcPts val="400"/>
              </a:spcBef>
              <a:buFontTx/>
              <a:buChar char="•"/>
              <a:defRPr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built-in moisture</a:t>
            </a:r>
          </a:p>
          <a:p>
            <a:pPr marL="466725" lvl="1" indent="-352425">
              <a:spcBef>
                <a:spcPct val="20000"/>
              </a:spcBef>
              <a:buNone/>
            </a:pPr>
            <a:endParaRPr lang="en-CA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5 -</a:t>
            </a:r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2917696" y="1463923"/>
            <a:ext cx="9099535" cy="4827017"/>
            <a:chOff x="4451604" y="1463923"/>
            <a:chExt cx="7565627" cy="4013327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7406274" y="5277797"/>
              <a:ext cx="1827497" cy="199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66700" indent="-266700"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Times" panose="02020603050405020304" pitchFamily="18" charset="0"/>
                <a:buNone/>
              </a:pPr>
              <a:r>
                <a:rPr lang="en-CA" altLang="en-US" sz="1200" i="1" dirty="0" smtClean="0"/>
                <a:t>Prestige Homes, NB</a:t>
              </a:r>
              <a:endParaRPr lang="en-CA" altLang="en-US" sz="1200" i="1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68" b="28094"/>
            <a:stretch/>
          </p:blipFill>
          <p:spPr>
            <a:xfrm>
              <a:off x="4451604" y="3365146"/>
              <a:ext cx="4173905" cy="19357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6571" y="1463923"/>
              <a:ext cx="2781247" cy="3708329"/>
            </a:xfrm>
            <a:prstGeom prst="rect">
              <a:avLst/>
            </a:prstGeom>
          </p:spPr>
        </p:pic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10189734" y="5172252"/>
              <a:ext cx="1827497" cy="199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66700" indent="-266700"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Times" panose="02020603050405020304" pitchFamily="18" charset="0"/>
                <a:buNone/>
              </a:pPr>
              <a:r>
                <a:rPr lang="en-CA" altLang="en-US" sz="1200" i="1" dirty="0" smtClean="0"/>
                <a:t>Prestige Homes, NB</a:t>
              </a:r>
              <a:endParaRPr lang="en-CA" altLang="en-US" sz="1200" i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25" name="Group 24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39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Facilitating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6203557" cy="2865481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Conditions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 eaLnBrk="0" hangingPunct="0">
              <a:spcBef>
                <a:spcPts val="400"/>
              </a:spcBef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inside-out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  <a:p>
            <a:pPr lvl="2" indent="-342900" eaLnBrk="0" hangingPunct="0">
              <a:spcBef>
                <a:spcPts val="400"/>
              </a:spcBef>
              <a:buFont typeface="Arial" panose="020B0604020202020204" pitchFamily="34" charset="0"/>
              <a:buChar char="─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air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vapour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barriers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342900" eaLnBrk="0" hangingPunct="0">
              <a:spcBef>
                <a:spcPts val="400"/>
              </a:spcBef>
              <a:buFont typeface="Arial" panose="020B0604020202020204" pitchFamily="34" charset="0"/>
              <a:buChar char="─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greater airtightness</a:t>
            </a:r>
          </a:p>
          <a:p>
            <a:pPr lvl="3" indent="-342900" eaLnBrk="0" hangingPunct="0">
              <a:spcBef>
                <a:spcPts val="400"/>
              </a:spcBef>
              <a:buFont typeface="Arial" panose="020B0604020202020204" pitchFamily="34" charset="0"/>
              <a:buChar char="−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minimize likelihood of moisture 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damage in the building envelope</a:t>
            </a:r>
          </a:p>
          <a:p>
            <a:pPr lvl="3" indent="-342900" eaLnBrk="0" hangingPunct="0">
              <a:spcBef>
                <a:spcPts val="400"/>
              </a:spcBef>
              <a:buFont typeface="Arial" panose="020B0604020202020204" pitchFamily="34" charset="0"/>
              <a:buChar char="−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energy efficiency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lvl="1" indent="-352425">
              <a:spcBef>
                <a:spcPct val="20000"/>
              </a:spcBef>
              <a:buNone/>
            </a:pPr>
            <a:endParaRPr lang="en-CA" altLang="en-US" sz="2800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5 -</a:t>
            </a:r>
            <a:endParaRPr lang="en-CA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98" y="3875739"/>
            <a:ext cx="3873428" cy="258228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8564" y="734004"/>
            <a:ext cx="2054462" cy="308031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 rotWithShape="1">
          <a:blip r:embed="rId5" cstate="print"/>
          <a:srcRect t="9366" b="10333"/>
          <a:stretch/>
        </p:blipFill>
        <p:spPr bwMode="auto">
          <a:xfrm>
            <a:off x="5116662" y="4237339"/>
            <a:ext cx="2211387" cy="222068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8" name="Group 17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31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Facilitating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6035606" cy="1986941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Factory Process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2288" lvl="1" indent="-407988" eaLnBrk="0" hangingPunct="0">
              <a:spcBef>
                <a:spcPts val="400"/>
              </a:spcBef>
              <a:buFontTx/>
              <a:buChar char="•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building moves,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workers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tools </a:t>
            </a:r>
          </a:p>
          <a:p>
            <a:pPr marL="522288" lvl="1" indent="-407988" eaLnBrk="0" hangingPunct="0">
              <a:spcBef>
                <a:spcPts val="400"/>
              </a:spcBef>
              <a:buFontTx/>
              <a:buChar char="•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better working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</a:p>
          <a:p>
            <a:pPr marL="522288" lvl="1" indent="-407988" eaLnBrk="0" hangingPunct="0">
              <a:spcBef>
                <a:spcPts val="400"/>
              </a:spcBef>
              <a:buFontTx/>
              <a:buChar char="•"/>
              <a:defRPr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attention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to detail</a:t>
            </a:r>
            <a:endParaRPr lang="en-CA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5 -</a:t>
            </a:r>
            <a:endParaRPr lang="en-CA" dirty="0"/>
          </a:p>
        </p:txBody>
      </p:sp>
      <p:pic>
        <p:nvPicPr>
          <p:cNvPr id="12" name="Picture 6" descr="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5873" y="3450864"/>
            <a:ext cx="4087917" cy="306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594449" y="6192852"/>
            <a:ext cx="1759351" cy="23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Times" panose="02020603050405020304" pitchFamily="18" charset="0"/>
              <a:buNone/>
            </a:pPr>
            <a:r>
              <a:rPr lang="en-CA" altLang="en-US" sz="1200" i="1" dirty="0"/>
              <a:t>Triple M </a:t>
            </a:r>
            <a:r>
              <a:rPr lang="en-CA" altLang="en-US" sz="1200" i="1" dirty="0" smtClean="0"/>
              <a:t>Housing AB</a:t>
            </a:r>
            <a:endParaRPr lang="en-CA" altLang="en-US" sz="1200" i="1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5282" y="3867970"/>
            <a:ext cx="3501833" cy="233455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" name="Picture 4" descr="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8892" y="1087611"/>
            <a:ext cx="2917996" cy="218889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904723" y="6202526"/>
            <a:ext cx="1759351" cy="23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Times" panose="02020603050405020304" pitchFamily="18" charset="0"/>
              <a:buNone/>
            </a:pPr>
            <a:r>
              <a:rPr lang="en-CA" altLang="en-US" sz="1200" i="1" dirty="0" smtClean="0"/>
              <a:t>Maple Leaf Homes, NB</a:t>
            </a:r>
            <a:endParaRPr lang="en-CA" altLang="en-US" sz="12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24" name="Group 2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62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Facilitating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6035606" cy="1986941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In-House Trades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2288" lvl="1" indent="-407988" eaLnBrk="0" hangingPunct="0">
              <a:spcBef>
                <a:spcPts val="400"/>
              </a:spcBef>
              <a:buFontTx/>
              <a:buChar char="•"/>
              <a:defRPr/>
            </a:pPr>
            <a:r>
              <a:rPr lang="en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consistency 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of training</a:t>
            </a:r>
          </a:p>
          <a:p>
            <a:pPr marL="522288" lvl="1" indent="-407988" eaLnBrk="0" hangingPunct="0">
              <a:spcBef>
                <a:spcPts val="400"/>
              </a:spcBef>
              <a:buFontTx/>
              <a:buChar char="•"/>
              <a:defRPr/>
            </a:pPr>
            <a:r>
              <a:rPr lang="en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integrity 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of completed work</a:t>
            </a:r>
            <a:endParaRPr lang="en-CA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r>
              <a:rPr lang="en-CA" dirty="0" smtClean="0"/>
              <a:t>6</a:t>
            </a:r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5 -</a:t>
            </a:r>
            <a:endParaRPr lang="en-CA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1981" y="2931832"/>
            <a:ext cx="4905051" cy="327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5584" y="1592505"/>
            <a:ext cx="2307787" cy="444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7" name="Group 16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5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Facilitating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4803966" cy="1988404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In-House Trades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2288" lvl="1" indent="-407988" eaLnBrk="0" hangingPunct="0">
              <a:spcBef>
                <a:spcPts val="400"/>
              </a:spcBef>
              <a:buFontTx/>
              <a:buChar char="•"/>
              <a:defRPr/>
            </a:pPr>
            <a:r>
              <a:rPr lang="en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much work as possible is completed in the </a:t>
            </a:r>
            <a:r>
              <a:rPr lang="en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factory</a:t>
            </a:r>
            <a:endParaRPr lang="en-C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5 -</a:t>
            </a:r>
            <a:endParaRPr lang="en-CA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3862" y="1629159"/>
            <a:ext cx="3508309" cy="467850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6" name="Group 15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7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Facilitating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7" y="1463923"/>
            <a:ext cx="8554871" cy="1986941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and Installation Considerations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2288" lvl="1" indent="-407988" eaLnBrk="0" hangingPunct="0">
              <a:spcBef>
                <a:spcPts val="400"/>
              </a:spcBef>
              <a:buFontTx/>
              <a:buChar char="•"/>
              <a:defRPr/>
            </a:pPr>
            <a:r>
              <a:rPr lang="en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 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and rigidity beyond </a:t>
            </a:r>
            <a:r>
              <a:rPr lang="en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lang="en-C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5 -</a:t>
            </a:r>
            <a:endParaRPr lang="en-CA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436" y="3817748"/>
            <a:ext cx="66262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966" y="2626241"/>
            <a:ext cx="4098373" cy="300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8" name="Group 17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10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Facilitating Compliance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7" y="1463923"/>
            <a:ext cx="8554871" cy="1986941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Third-Party Audits and Inspections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ct val="20000"/>
              </a:spcBef>
            </a:pPr>
            <a:r>
              <a:rPr lang="en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2600" smtClean="0">
                <a:latin typeface="Arial" panose="020B0604020202020204" pitchFamily="34" charset="0"/>
                <a:cs typeface="Arial" panose="020B0604020202020204" pitchFamily="34" charset="0"/>
              </a:rPr>
              <a:t>see Module 6)</a:t>
            </a:r>
            <a:endParaRPr lang="en-C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None/>
            </a:pP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r>
              <a:rPr lang="en-CA" dirty="0" smtClean="0"/>
              <a:t>9</a:t>
            </a:r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5 -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97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59926</TotalTime>
  <Words>484</Words>
  <Application>Microsoft Office PowerPoint</Application>
  <PresentationFormat>Custom</PresentationFormat>
  <Paragraphs>142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Modules</vt:lpstr>
      <vt:lpstr>Facilitating Compliance</vt:lpstr>
      <vt:lpstr>Facilitating Compliance</vt:lpstr>
      <vt:lpstr>Facilitating Compliance</vt:lpstr>
      <vt:lpstr>Facilitating Compliance</vt:lpstr>
      <vt:lpstr>Facilitating Compliance</vt:lpstr>
      <vt:lpstr>Facilitating Compliance</vt:lpstr>
      <vt:lpstr>Facilitating Compliance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CHBA Strategic Directions 2013</dc:title>
  <dc:creator>Kevin Lee</dc:creator>
  <cp:lastModifiedBy>Crystal Imrie</cp:lastModifiedBy>
  <cp:revision>580</cp:revision>
  <cp:lastPrinted>2014-11-07T19:54:31Z</cp:lastPrinted>
  <dcterms:created xsi:type="dcterms:W3CDTF">2013-07-29T13:34:56Z</dcterms:created>
  <dcterms:modified xsi:type="dcterms:W3CDTF">2017-09-22T18:37:59Z</dcterms:modified>
</cp:coreProperties>
</file>