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548" r:id="rId2"/>
    <p:sldId id="541" r:id="rId3"/>
    <p:sldId id="537" r:id="rId4"/>
    <p:sldId id="542" r:id="rId5"/>
    <p:sldId id="543" r:id="rId6"/>
    <p:sldId id="544" r:id="rId7"/>
    <p:sldId id="545" r:id="rId8"/>
    <p:sldId id="546" r:id="rId9"/>
    <p:sldId id="549" r:id="rId10"/>
    <p:sldId id="550" r:id="rId11"/>
    <p:sldId id="551" r:id="rId12"/>
    <p:sldId id="552" r:id="rId13"/>
    <p:sldId id="553" r:id="rId14"/>
    <p:sldId id="554" r:id="rId15"/>
    <p:sldId id="555" r:id="rId16"/>
    <p:sldId id="556" r:id="rId17"/>
    <p:sldId id="557" r:id="rId18"/>
    <p:sldId id="558" r:id="rId19"/>
    <p:sldId id="559" r:id="rId20"/>
    <p:sldId id="560" r:id="rId21"/>
    <p:sldId id="561" r:id="rId22"/>
    <p:sldId id="562" r:id="rId23"/>
    <p:sldId id="563"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671F"/>
    <a:srgbClr val="7F7F7F"/>
    <a:srgbClr val="268321"/>
    <a:srgbClr val="D9E2D0"/>
    <a:srgbClr val="385723"/>
    <a:srgbClr val="00B01D"/>
    <a:srgbClr val="0000CC"/>
    <a:srgbClr val="FF3300"/>
    <a:srgbClr val="03FF33"/>
    <a:srgbClr val="5ECB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56" autoAdjust="0"/>
    <p:restoredTop sz="59717" autoAdjust="0"/>
  </p:normalViewPr>
  <p:slideViewPr>
    <p:cSldViewPr snapToGrid="0">
      <p:cViewPr varScale="1">
        <p:scale>
          <a:sx n="66" d="100"/>
          <a:sy n="66" d="100"/>
        </p:scale>
        <p:origin x="-678" y="-114"/>
      </p:cViewPr>
      <p:guideLst>
        <p:guide orient="horz" pos="2160"/>
        <p:guide pos="3840"/>
      </p:guideLst>
    </p:cSldViewPr>
  </p:slideViewPr>
  <p:notesTextViewPr>
    <p:cViewPr>
      <p:scale>
        <a:sx n="1" d="1"/>
        <a:sy n="1" d="1"/>
      </p:scale>
      <p:origin x="0" y="0"/>
    </p:cViewPr>
  </p:notesTextViewPr>
  <p:sorterViewPr>
    <p:cViewPr>
      <p:scale>
        <a:sx n="100" d="100"/>
        <a:sy n="100" d="100"/>
      </p:scale>
      <p:origin x="0" y="-1134"/>
    </p:cViewPr>
  </p:sorterViewPr>
  <p:notesViewPr>
    <p:cSldViewPr snapToGrid="0">
      <p:cViewPr>
        <p:scale>
          <a:sx n="100" d="100"/>
          <a:sy n="100" d="100"/>
        </p:scale>
        <p:origin x="2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764" cy="482027"/>
          </a:xfrm>
          <a:prstGeom prst="rect">
            <a:avLst/>
          </a:prstGeom>
        </p:spPr>
        <p:txBody>
          <a:bodyPr vert="horz" lIns="95610" tIns="47805" rIns="95610" bIns="47805" rtlCol="0"/>
          <a:lstStyle>
            <a:lvl1pPr algn="l">
              <a:defRPr sz="1300"/>
            </a:lvl1pPr>
          </a:lstStyle>
          <a:p>
            <a:endParaRPr lang="en-CA"/>
          </a:p>
        </p:txBody>
      </p:sp>
      <p:sp>
        <p:nvSpPr>
          <p:cNvPr id="3" name="Date Placeholder 2"/>
          <p:cNvSpPr>
            <a:spLocks noGrp="1"/>
          </p:cNvSpPr>
          <p:nvPr>
            <p:ph type="dt" idx="1"/>
          </p:nvPr>
        </p:nvSpPr>
        <p:spPr>
          <a:xfrm>
            <a:off x="4142749" y="1"/>
            <a:ext cx="3170763" cy="482027"/>
          </a:xfrm>
          <a:prstGeom prst="rect">
            <a:avLst/>
          </a:prstGeom>
        </p:spPr>
        <p:txBody>
          <a:bodyPr vert="horz" lIns="95610" tIns="47805" rIns="95610" bIns="47805" rtlCol="0"/>
          <a:lstStyle>
            <a:lvl1pPr algn="r">
              <a:defRPr sz="1300"/>
            </a:lvl1pPr>
          </a:lstStyle>
          <a:p>
            <a:fld id="{10502498-E0AB-41F9-B9DA-11F73DEB6A09}" type="datetimeFigureOut">
              <a:rPr lang="en-CA" smtClean="0"/>
              <a:pPr/>
              <a:t>22/09/2017</a:t>
            </a:fld>
            <a:endParaRPr lang="en-CA"/>
          </a:p>
        </p:txBody>
      </p:sp>
      <p:sp>
        <p:nvSpPr>
          <p:cNvPr id="4" name="Slide Image Placeholder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5610" tIns="47805" rIns="95610" bIns="47805" rtlCol="0" anchor="ctr"/>
          <a:lstStyle/>
          <a:p>
            <a:endParaRPr lang="en-CA"/>
          </a:p>
        </p:txBody>
      </p:sp>
      <p:sp>
        <p:nvSpPr>
          <p:cNvPr id="5" name="Notes Placeholder 4"/>
          <p:cNvSpPr>
            <a:spLocks noGrp="1"/>
          </p:cNvSpPr>
          <p:nvPr>
            <p:ph type="body" sz="quarter" idx="3"/>
          </p:nvPr>
        </p:nvSpPr>
        <p:spPr>
          <a:xfrm>
            <a:off x="732363" y="4620250"/>
            <a:ext cx="5852160" cy="3780800"/>
          </a:xfrm>
          <a:prstGeom prst="rect">
            <a:avLst/>
          </a:prstGeom>
        </p:spPr>
        <p:txBody>
          <a:bodyPr vert="horz" lIns="95610" tIns="47805" rIns="95610" bIns="478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9119173"/>
            <a:ext cx="3170764" cy="482027"/>
          </a:xfrm>
          <a:prstGeom prst="rect">
            <a:avLst/>
          </a:prstGeom>
        </p:spPr>
        <p:txBody>
          <a:bodyPr vert="horz" lIns="95610" tIns="47805" rIns="95610" bIns="47805" rtlCol="0" anchor="b"/>
          <a:lstStyle>
            <a:lvl1pPr algn="l">
              <a:defRPr sz="1300"/>
            </a:lvl1pPr>
          </a:lstStyle>
          <a:p>
            <a:endParaRPr lang="en-CA"/>
          </a:p>
        </p:txBody>
      </p:sp>
      <p:sp>
        <p:nvSpPr>
          <p:cNvPr id="7" name="Slide Number Placeholder 6"/>
          <p:cNvSpPr>
            <a:spLocks noGrp="1"/>
          </p:cNvSpPr>
          <p:nvPr>
            <p:ph type="sldNum" sz="quarter" idx="5"/>
          </p:nvPr>
        </p:nvSpPr>
        <p:spPr>
          <a:xfrm>
            <a:off x="4142749" y="9119173"/>
            <a:ext cx="3170763" cy="482027"/>
          </a:xfrm>
          <a:prstGeom prst="rect">
            <a:avLst/>
          </a:prstGeom>
        </p:spPr>
        <p:txBody>
          <a:bodyPr vert="horz" lIns="95610" tIns="47805" rIns="95610" bIns="47805" rtlCol="0" anchor="b"/>
          <a:lstStyle>
            <a:lvl1pPr algn="r">
              <a:defRPr sz="1300"/>
            </a:lvl1pPr>
          </a:lstStyle>
          <a:p>
            <a:fld id="{28980EAE-8503-4DAD-9F3B-0D930AF9287E}" type="slidenum">
              <a:rPr lang="en-CA" smtClean="0"/>
              <a:pPr/>
              <a:t>‹#›</a:t>
            </a:fld>
            <a:endParaRPr lang="en-CA"/>
          </a:p>
        </p:txBody>
      </p:sp>
    </p:spTree>
    <p:extLst>
      <p:ext uri="{BB962C8B-B14F-4D97-AF65-F5344CB8AC3E}">
        <p14:creationId xmlns:p14="http://schemas.microsoft.com/office/powerpoint/2010/main" val="190659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771525"/>
            <a:ext cx="5761038"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8980EAE-8503-4DAD-9F3B-0D930AF9287E}" type="slidenum">
              <a:rPr lang="en-CA" smtClean="0"/>
              <a:pPr/>
              <a:t>1</a:t>
            </a:fld>
            <a:endParaRPr lang="en-CA"/>
          </a:p>
        </p:txBody>
      </p:sp>
    </p:spTree>
    <p:extLst>
      <p:ext uri="{BB962C8B-B14F-4D97-AF65-F5344CB8AC3E}">
        <p14:creationId xmlns:p14="http://schemas.microsoft.com/office/powerpoint/2010/main" val="2701417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Module 2.1 – Prefab Buildings - Now</a:t>
            </a:r>
          </a:p>
          <a:p>
            <a:endParaRPr lang="en-US" sz="1800" dirty="0"/>
          </a:p>
          <a:p>
            <a:pPr eaLnBrk="1" hangingPunct="1">
              <a:spcBef>
                <a:spcPct val="0"/>
              </a:spcBef>
            </a:pPr>
            <a:r>
              <a:rPr lang="en-CA" sz="1800" dirty="0"/>
              <a:t>Residential - Modular</a:t>
            </a:r>
          </a:p>
          <a:p>
            <a:pPr eaLnBrk="1" hangingPunct="1">
              <a:spcBef>
                <a:spcPct val="0"/>
              </a:spcBef>
            </a:pPr>
            <a:endParaRPr lang="en-CA" sz="1800" dirty="0"/>
          </a:p>
          <a:p>
            <a:pPr eaLnBrk="1" hangingPunct="1">
              <a:spcBef>
                <a:spcPct val="0"/>
              </a:spcBef>
            </a:pPr>
            <a:r>
              <a:rPr lang="en-CA" sz="1800" dirty="0"/>
              <a:t>Most prefabricated residential buildings are modular, </a:t>
            </a:r>
          </a:p>
          <a:p>
            <a:pPr eaLnBrk="1" hangingPunct="1">
              <a:spcBef>
                <a:spcPct val="0"/>
              </a:spcBef>
            </a:pPr>
            <a:r>
              <a:rPr lang="en-CA" sz="1800" dirty="0"/>
              <a:t>constructed as boxes</a:t>
            </a:r>
            <a:r>
              <a:rPr lang="en-CA" sz="1800" baseline="0" dirty="0"/>
              <a:t> that are assembled on site.</a:t>
            </a:r>
          </a:p>
          <a:p>
            <a:pPr eaLnBrk="1" hangingPunct="1">
              <a:spcBef>
                <a:spcPct val="0"/>
              </a:spcBef>
            </a:pPr>
            <a:endParaRPr lang="en-CA" sz="1800" baseline="0" dirty="0"/>
          </a:p>
          <a:p>
            <a:pPr eaLnBrk="1" hangingPunct="1">
              <a:spcBef>
                <a:spcPct val="0"/>
              </a:spcBef>
            </a:pPr>
            <a:r>
              <a:rPr lang="en-CA" sz="1800" baseline="0" dirty="0"/>
              <a:t>Just like site-built, they can be any form….</a:t>
            </a:r>
            <a:endParaRPr lang="en-CA" sz="1800" dirty="0"/>
          </a:p>
        </p:txBody>
      </p:sp>
      <p:sp>
        <p:nvSpPr>
          <p:cNvPr id="4" name="Slide Number Placeholder 3"/>
          <p:cNvSpPr>
            <a:spLocks noGrp="1"/>
          </p:cNvSpPr>
          <p:nvPr>
            <p:ph type="sldNum" sz="quarter" idx="10"/>
          </p:nvPr>
        </p:nvSpPr>
        <p:spPr/>
        <p:txBody>
          <a:bodyPr/>
          <a:lstStyle/>
          <a:p>
            <a:fld id="{28980EAE-8503-4DAD-9F3B-0D930AF9287E}" type="slidenum">
              <a:rPr lang="en-CA" smtClean="0"/>
              <a:pPr/>
              <a:t>10</a:t>
            </a:fld>
            <a:endParaRPr lang="en-CA"/>
          </a:p>
        </p:txBody>
      </p:sp>
    </p:spTree>
    <p:extLst>
      <p:ext uri="{BB962C8B-B14F-4D97-AF65-F5344CB8AC3E}">
        <p14:creationId xmlns:p14="http://schemas.microsoft.com/office/powerpoint/2010/main" val="252604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Module 2.1 – Prefab Buildings - Now</a:t>
            </a:r>
          </a:p>
          <a:p>
            <a:endParaRPr lang="en-US" sz="1800" dirty="0"/>
          </a:p>
          <a:p>
            <a:pPr eaLnBrk="1" hangingPunct="1">
              <a:spcBef>
                <a:spcPct val="0"/>
              </a:spcBef>
            </a:pPr>
            <a:r>
              <a:rPr lang="en-CA" sz="1800" dirty="0"/>
              <a:t>Residential - Modular</a:t>
            </a:r>
          </a:p>
          <a:p>
            <a:pPr eaLnBrk="1" hangingPunct="1">
              <a:spcBef>
                <a:spcPct val="0"/>
              </a:spcBef>
            </a:pPr>
            <a:endParaRPr lang="en-CA" sz="1800" dirty="0"/>
          </a:p>
          <a:p>
            <a:pPr eaLnBrk="1" hangingPunct="1">
              <a:spcBef>
                <a:spcPct val="0"/>
              </a:spcBef>
            </a:pPr>
            <a:r>
              <a:rPr lang="en-CA" sz="1800" dirty="0"/>
              <a:t>From simple 1-storey single family …</a:t>
            </a:r>
          </a:p>
        </p:txBody>
      </p:sp>
      <p:sp>
        <p:nvSpPr>
          <p:cNvPr id="4" name="Slide Number Placeholder 3"/>
          <p:cNvSpPr>
            <a:spLocks noGrp="1"/>
          </p:cNvSpPr>
          <p:nvPr>
            <p:ph type="sldNum" sz="quarter" idx="10"/>
          </p:nvPr>
        </p:nvSpPr>
        <p:spPr/>
        <p:txBody>
          <a:bodyPr/>
          <a:lstStyle/>
          <a:p>
            <a:fld id="{28980EAE-8503-4DAD-9F3B-0D930AF9287E}" type="slidenum">
              <a:rPr lang="en-CA" smtClean="0"/>
              <a:pPr/>
              <a:t>11</a:t>
            </a:fld>
            <a:endParaRPr lang="en-CA"/>
          </a:p>
        </p:txBody>
      </p:sp>
    </p:spTree>
    <p:extLst>
      <p:ext uri="{BB962C8B-B14F-4D97-AF65-F5344CB8AC3E}">
        <p14:creationId xmlns:p14="http://schemas.microsoft.com/office/powerpoint/2010/main" val="2321408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Module 2.1 – Prefab Buildings - Now</a:t>
            </a:r>
          </a:p>
          <a:p>
            <a:endParaRPr lang="en-US" sz="1800" dirty="0"/>
          </a:p>
          <a:p>
            <a:pPr eaLnBrk="1" hangingPunct="1">
              <a:spcBef>
                <a:spcPct val="0"/>
              </a:spcBef>
            </a:pPr>
            <a:r>
              <a:rPr lang="en-CA" sz="1800" dirty="0"/>
              <a:t>Residential - Modular</a:t>
            </a:r>
          </a:p>
          <a:p>
            <a:pPr eaLnBrk="1" hangingPunct="1">
              <a:spcBef>
                <a:spcPct val="0"/>
              </a:spcBef>
            </a:pPr>
            <a:endParaRPr lang="en-CA" sz="1800" dirty="0"/>
          </a:p>
          <a:p>
            <a:pPr eaLnBrk="1" hangingPunct="1">
              <a:spcBef>
                <a:spcPct val="0"/>
              </a:spcBef>
            </a:pPr>
            <a:r>
              <a:rPr lang="en-CA" sz="1800" dirty="0"/>
              <a:t>To simple or more elaborate 2-storey single family homes , </a:t>
            </a:r>
          </a:p>
          <a:p>
            <a:pPr eaLnBrk="1" hangingPunct="1">
              <a:spcBef>
                <a:spcPct val="0"/>
              </a:spcBef>
            </a:pPr>
            <a:r>
              <a:rPr lang="en-CA" sz="1800" dirty="0"/>
              <a:t>in traditional or more contemporary</a:t>
            </a:r>
            <a:r>
              <a:rPr lang="en-CA" sz="1800" baseline="0" dirty="0"/>
              <a:t> styles.</a:t>
            </a:r>
            <a:endParaRPr lang="en-CA" sz="1800" dirty="0"/>
          </a:p>
        </p:txBody>
      </p:sp>
      <p:sp>
        <p:nvSpPr>
          <p:cNvPr id="4" name="Slide Number Placeholder 3"/>
          <p:cNvSpPr>
            <a:spLocks noGrp="1"/>
          </p:cNvSpPr>
          <p:nvPr>
            <p:ph type="sldNum" sz="quarter" idx="10"/>
          </p:nvPr>
        </p:nvSpPr>
        <p:spPr/>
        <p:txBody>
          <a:bodyPr/>
          <a:lstStyle/>
          <a:p>
            <a:fld id="{28980EAE-8503-4DAD-9F3B-0D930AF9287E}" type="slidenum">
              <a:rPr lang="en-CA" smtClean="0"/>
              <a:pPr/>
              <a:t>12</a:t>
            </a:fld>
            <a:endParaRPr lang="en-CA"/>
          </a:p>
        </p:txBody>
      </p:sp>
    </p:spTree>
    <p:extLst>
      <p:ext uri="{BB962C8B-B14F-4D97-AF65-F5344CB8AC3E}">
        <p14:creationId xmlns:p14="http://schemas.microsoft.com/office/powerpoint/2010/main" val="2630451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Module 2.1 – Prefab Buildings - Now</a:t>
            </a:r>
          </a:p>
          <a:p>
            <a:endParaRPr lang="en-US" sz="1800" dirty="0"/>
          </a:p>
          <a:p>
            <a:pPr eaLnBrk="1" hangingPunct="1">
              <a:spcBef>
                <a:spcPct val="0"/>
              </a:spcBef>
            </a:pPr>
            <a:r>
              <a:rPr lang="en-CA" sz="1800" dirty="0"/>
              <a:t>Residential - Modular</a:t>
            </a:r>
          </a:p>
          <a:p>
            <a:pPr eaLnBrk="1" hangingPunct="1">
              <a:spcBef>
                <a:spcPct val="0"/>
              </a:spcBef>
            </a:pPr>
            <a:endParaRPr lang="en-US" sz="1800" dirty="0"/>
          </a:p>
          <a:p>
            <a:pPr eaLnBrk="1" hangingPunct="1">
              <a:spcBef>
                <a:spcPct val="0"/>
              </a:spcBef>
            </a:pPr>
            <a:r>
              <a:rPr lang="en-CA" sz="1800" dirty="0"/>
              <a:t>The industry also builds modular multi-unit residential</a:t>
            </a:r>
            <a:r>
              <a:rPr lang="en-CA" sz="1800" baseline="0" dirty="0"/>
              <a:t> </a:t>
            </a:r>
            <a:br>
              <a:rPr lang="en-CA" sz="1800" baseline="0" dirty="0"/>
            </a:br>
            <a:r>
              <a:rPr lang="en-CA" sz="1800" baseline="0" dirty="0"/>
              <a:t>– single and multi storey</a:t>
            </a:r>
          </a:p>
          <a:p>
            <a:pPr eaLnBrk="1" hangingPunct="1">
              <a:spcBef>
                <a:spcPct val="0"/>
              </a:spcBef>
            </a:pPr>
            <a:r>
              <a:rPr lang="en-CA" sz="1800" baseline="0" dirty="0"/>
              <a:t>– new and retrofit</a:t>
            </a:r>
          </a:p>
          <a:p>
            <a:pPr eaLnBrk="1" hangingPunct="1">
              <a:spcBef>
                <a:spcPct val="0"/>
              </a:spcBef>
            </a:pPr>
            <a:r>
              <a:rPr lang="en-CA" sz="1800" baseline="0" dirty="0"/>
              <a:t>... </a:t>
            </a:r>
            <a:endParaRPr lang="en-CA" sz="1800" dirty="0"/>
          </a:p>
        </p:txBody>
      </p:sp>
      <p:sp>
        <p:nvSpPr>
          <p:cNvPr id="4" name="Slide Number Placeholder 3"/>
          <p:cNvSpPr>
            <a:spLocks noGrp="1"/>
          </p:cNvSpPr>
          <p:nvPr>
            <p:ph type="sldNum" sz="quarter" idx="10"/>
          </p:nvPr>
        </p:nvSpPr>
        <p:spPr/>
        <p:txBody>
          <a:bodyPr/>
          <a:lstStyle/>
          <a:p>
            <a:fld id="{28980EAE-8503-4DAD-9F3B-0D930AF9287E}" type="slidenum">
              <a:rPr lang="en-CA" smtClean="0"/>
              <a:pPr/>
              <a:t>13</a:t>
            </a:fld>
            <a:endParaRPr lang="en-CA"/>
          </a:p>
        </p:txBody>
      </p:sp>
    </p:spTree>
    <p:extLst>
      <p:ext uri="{BB962C8B-B14F-4D97-AF65-F5344CB8AC3E}">
        <p14:creationId xmlns:p14="http://schemas.microsoft.com/office/powerpoint/2010/main" val="3822004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Module 2.1 – Prefab Buildings - Now</a:t>
            </a:r>
          </a:p>
          <a:p>
            <a:endParaRPr lang="en-US" sz="1800" dirty="0"/>
          </a:p>
          <a:p>
            <a:pPr eaLnBrk="1" hangingPunct="1">
              <a:spcBef>
                <a:spcPct val="0"/>
              </a:spcBef>
            </a:pPr>
            <a:r>
              <a:rPr lang="en-CA" sz="1800" dirty="0"/>
              <a:t>Residential and other Occupancies - Modular</a:t>
            </a:r>
          </a:p>
          <a:p>
            <a:pPr eaLnBrk="1" hangingPunct="1">
              <a:spcBef>
                <a:spcPct val="0"/>
              </a:spcBef>
            </a:pPr>
            <a:endParaRPr lang="en-US" sz="1800" dirty="0"/>
          </a:p>
          <a:p>
            <a:pPr eaLnBrk="1" hangingPunct="1">
              <a:spcBef>
                <a:spcPct val="0"/>
              </a:spcBef>
            </a:pPr>
            <a:r>
              <a:rPr lang="en-CA" sz="1800" dirty="0"/>
              <a:t>… and hotels</a:t>
            </a:r>
          </a:p>
        </p:txBody>
      </p:sp>
      <p:sp>
        <p:nvSpPr>
          <p:cNvPr id="4" name="Slide Number Placeholder 3"/>
          <p:cNvSpPr>
            <a:spLocks noGrp="1"/>
          </p:cNvSpPr>
          <p:nvPr>
            <p:ph type="sldNum" sz="quarter" idx="10"/>
          </p:nvPr>
        </p:nvSpPr>
        <p:spPr/>
        <p:txBody>
          <a:bodyPr/>
          <a:lstStyle/>
          <a:p>
            <a:fld id="{28980EAE-8503-4DAD-9F3B-0D930AF9287E}" type="slidenum">
              <a:rPr lang="en-CA" smtClean="0"/>
              <a:pPr/>
              <a:t>14</a:t>
            </a:fld>
            <a:endParaRPr lang="en-CA"/>
          </a:p>
        </p:txBody>
      </p:sp>
    </p:spTree>
    <p:extLst>
      <p:ext uri="{BB962C8B-B14F-4D97-AF65-F5344CB8AC3E}">
        <p14:creationId xmlns:p14="http://schemas.microsoft.com/office/powerpoint/2010/main" val="3839429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2.2 – Prefab Buildings - Now</a:t>
            </a:r>
          </a:p>
          <a:p>
            <a:endParaRPr lang="en-US" sz="1800" dirty="0" smtClean="0"/>
          </a:p>
          <a:p>
            <a:pPr eaLnBrk="1" hangingPunct="1">
              <a:spcBef>
                <a:spcPct val="0"/>
              </a:spcBef>
            </a:pPr>
            <a:r>
              <a:rPr lang="en-CA" sz="1800" dirty="0" smtClean="0"/>
              <a:t>Residential – Modular – Manufactured </a:t>
            </a:r>
          </a:p>
          <a:p>
            <a:pPr eaLnBrk="1" hangingPunct="1">
              <a:spcBef>
                <a:spcPct val="0"/>
              </a:spcBef>
            </a:pPr>
            <a:endParaRPr lang="en-US" sz="1800" dirty="0" smtClean="0"/>
          </a:p>
          <a:p>
            <a:pPr eaLnBrk="1" hangingPunct="1">
              <a:spcBef>
                <a:spcPct val="0"/>
              </a:spcBef>
            </a:pPr>
            <a:r>
              <a:rPr lang="en-CA" sz="1800" dirty="0" smtClean="0"/>
              <a:t>Manufactured homes,</a:t>
            </a:r>
            <a:br>
              <a:rPr lang="en-CA" sz="1800" dirty="0" smtClean="0"/>
            </a:br>
            <a:r>
              <a:rPr lang="en-CA" sz="1800" dirty="0" smtClean="0"/>
              <a:t>which may or may not look similar to older</a:t>
            </a:r>
            <a:r>
              <a:rPr lang="en-CA" sz="1800" baseline="0" dirty="0" smtClean="0"/>
              <a:t> mobile homes, </a:t>
            </a:r>
          </a:p>
          <a:p>
            <a:pPr eaLnBrk="1" hangingPunct="1">
              <a:spcBef>
                <a:spcPct val="0"/>
              </a:spcBef>
            </a:pPr>
            <a:r>
              <a:rPr lang="en-CA" sz="1800" baseline="0" dirty="0" smtClean="0"/>
              <a:t>are a type of modular home</a:t>
            </a:r>
          </a:p>
          <a:p>
            <a:pPr eaLnBrk="1" hangingPunct="1">
              <a:spcBef>
                <a:spcPct val="0"/>
              </a:spcBef>
            </a:pPr>
            <a:endParaRPr lang="en-CA" sz="1800" baseline="0" dirty="0" smtClean="0"/>
          </a:p>
          <a:p>
            <a:pPr eaLnBrk="1" hangingPunct="1">
              <a:spcBef>
                <a:spcPct val="0"/>
              </a:spcBef>
            </a:pPr>
            <a:r>
              <a:rPr lang="en-CA" sz="1800" baseline="0" dirty="0" smtClean="0"/>
              <a:t>These are described in more detail in the context of the technical requirements in Module 4.</a:t>
            </a:r>
            <a:endParaRPr lang="en-CA" sz="1800" dirty="0" smtClean="0"/>
          </a:p>
        </p:txBody>
      </p:sp>
      <p:sp>
        <p:nvSpPr>
          <p:cNvPr id="4" name="Slide Number Placeholder 3"/>
          <p:cNvSpPr>
            <a:spLocks noGrp="1"/>
          </p:cNvSpPr>
          <p:nvPr>
            <p:ph type="sldNum" sz="quarter" idx="10"/>
          </p:nvPr>
        </p:nvSpPr>
        <p:spPr/>
        <p:txBody>
          <a:bodyPr/>
          <a:lstStyle/>
          <a:p>
            <a:fld id="{28980EAE-8503-4DAD-9F3B-0D930AF9287E}" type="slidenum">
              <a:rPr lang="en-CA" smtClean="0"/>
              <a:pPr/>
              <a:t>15</a:t>
            </a:fld>
            <a:endParaRPr lang="en-CA"/>
          </a:p>
        </p:txBody>
      </p:sp>
    </p:spTree>
    <p:extLst>
      <p:ext uri="{BB962C8B-B14F-4D97-AF65-F5344CB8AC3E}">
        <p14:creationId xmlns:p14="http://schemas.microsoft.com/office/powerpoint/2010/main" val="2670861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Prefab Buildings - Now</a:t>
            </a:r>
          </a:p>
          <a:p>
            <a:endParaRPr lang="en-US" sz="1800" dirty="0" smtClean="0"/>
          </a:p>
          <a:p>
            <a:pPr eaLnBrk="1" hangingPunct="1">
              <a:spcBef>
                <a:spcPct val="0"/>
              </a:spcBef>
            </a:pPr>
            <a:r>
              <a:rPr lang="en-CA" sz="1800" dirty="0" smtClean="0"/>
              <a:t>Non-Residential</a:t>
            </a:r>
          </a:p>
          <a:p>
            <a:pPr eaLnBrk="1" hangingPunct="1">
              <a:spcBef>
                <a:spcPct val="0"/>
              </a:spcBef>
            </a:pPr>
            <a:endParaRPr lang="en-CA" sz="1800" dirty="0" smtClean="0"/>
          </a:p>
          <a:p>
            <a:pPr eaLnBrk="1" hangingPunct="1">
              <a:spcBef>
                <a:spcPct val="0"/>
              </a:spcBef>
            </a:pPr>
            <a:r>
              <a:rPr lang="en-CA" sz="1800" dirty="0" smtClean="0"/>
              <a:t>Many kinds of non-residential buildings are constructed – </a:t>
            </a:r>
          </a:p>
          <a:p>
            <a:pPr eaLnBrk="1" hangingPunct="1">
              <a:spcBef>
                <a:spcPct val="0"/>
              </a:spcBef>
            </a:pPr>
            <a:r>
              <a:rPr lang="en-CA" sz="1800" dirty="0" smtClean="0"/>
              <a:t>…</a:t>
            </a:r>
          </a:p>
        </p:txBody>
      </p:sp>
      <p:sp>
        <p:nvSpPr>
          <p:cNvPr id="4" name="Slide Number Placeholder 3"/>
          <p:cNvSpPr>
            <a:spLocks noGrp="1"/>
          </p:cNvSpPr>
          <p:nvPr>
            <p:ph type="sldNum" sz="quarter" idx="10"/>
          </p:nvPr>
        </p:nvSpPr>
        <p:spPr/>
        <p:txBody>
          <a:bodyPr/>
          <a:lstStyle/>
          <a:p>
            <a:fld id="{28980EAE-8503-4DAD-9F3B-0D930AF9287E}" type="slidenum">
              <a:rPr lang="en-CA" smtClean="0"/>
              <a:pPr/>
              <a:t>16</a:t>
            </a:fld>
            <a:endParaRPr lang="en-CA"/>
          </a:p>
        </p:txBody>
      </p:sp>
    </p:spTree>
    <p:extLst>
      <p:ext uri="{BB962C8B-B14F-4D97-AF65-F5344CB8AC3E}">
        <p14:creationId xmlns:p14="http://schemas.microsoft.com/office/powerpoint/2010/main" val="2526047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Prefab Buildings - Now</a:t>
            </a:r>
          </a:p>
          <a:p>
            <a:endParaRPr lang="en-US" sz="1800" dirty="0" smtClean="0"/>
          </a:p>
          <a:p>
            <a:pPr eaLnBrk="1" hangingPunct="1">
              <a:spcBef>
                <a:spcPct val="0"/>
              </a:spcBef>
            </a:pPr>
            <a:r>
              <a:rPr lang="en-CA" sz="1800" dirty="0" smtClean="0"/>
              <a:t>Non-Residential</a:t>
            </a:r>
          </a:p>
          <a:p>
            <a:pPr eaLnBrk="1" hangingPunct="1">
              <a:spcBef>
                <a:spcPct val="0"/>
              </a:spcBef>
            </a:pPr>
            <a:endParaRPr lang="en-CA" sz="1800" dirty="0" smtClean="0"/>
          </a:p>
          <a:p>
            <a:pPr eaLnBrk="1" hangingPunct="1">
              <a:spcBef>
                <a:spcPct val="0"/>
              </a:spcBef>
            </a:pPr>
            <a:r>
              <a:rPr lang="en-CA" sz="1800" dirty="0" smtClean="0"/>
              <a:t>…</a:t>
            </a:r>
          </a:p>
          <a:p>
            <a:pPr marL="171450" indent="-171450" eaLnBrk="1" hangingPunct="1">
              <a:spcBef>
                <a:spcPct val="0"/>
              </a:spcBef>
              <a:buFont typeface="Arial" panose="020B0604020202020204" pitchFamily="34" charset="0"/>
              <a:buChar char="•"/>
            </a:pPr>
            <a:r>
              <a:rPr lang="en-CA" sz="1800" dirty="0" smtClean="0"/>
              <a:t>site</a:t>
            </a:r>
            <a:r>
              <a:rPr lang="en-CA" sz="1800" baseline="0" dirty="0" smtClean="0"/>
              <a:t> offices</a:t>
            </a:r>
          </a:p>
          <a:p>
            <a:pPr marL="0" indent="0" eaLnBrk="1" hangingPunct="1">
              <a:spcBef>
                <a:spcPct val="0"/>
              </a:spcBef>
              <a:buFont typeface="Arial" panose="020B0604020202020204" pitchFamily="34" charset="0"/>
              <a:buNone/>
            </a:pPr>
            <a:r>
              <a:rPr lang="en-CA" sz="1800" baseline="0" dirty="0" smtClean="0"/>
              <a:t>…</a:t>
            </a:r>
            <a:endParaRPr lang="en-CA" sz="1800" dirty="0" smtClean="0"/>
          </a:p>
        </p:txBody>
      </p:sp>
      <p:sp>
        <p:nvSpPr>
          <p:cNvPr id="4" name="Slide Number Placeholder 3"/>
          <p:cNvSpPr>
            <a:spLocks noGrp="1"/>
          </p:cNvSpPr>
          <p:nvPr>
            <p:ph type="sldNum" sz="quarter" idx="10"/>
          </p:nvPr>
        </p:nvSpPr>
        <p:spPr/>
        <p:txBody>
          <a:bodyPr/>
          <a:lstStyle/>
          <a:p>
            <a:fld id="{28980EAE-8503-4DAD-9F3B-0D930AF9287E}" type="slidenum">
              <a:rPr lang="en-CA" smtClean="0"/>
              <a:pPr/>
              <a:t>17</a:t>
            </a:fld>
            <a:endParaRPr lang="en-CA"/>
          </a:p>
        </p:txBody>
      </p:sp>
    </p:spTree>
    <p:extLst>
      <p:ext uri="{BB962C8B-B14F-4D97-AF65-F5344CB8AC3E}">
        <p14:creationId xmlns:p14="http://schemas.microsoft.com/office/powerpoint/2010/main" val="217740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Prefab Buildings - Now</a:t>
            </a:r>
          </a:p>
          <a:p>
            <a:endParaRPr lang="en-US" sz="1800" dirty="0" smtClean="0"/>
          </a:p>
          <a:p>
            <a:pPr eaLnBrk="1" hangingPunct="1">
              <a:spcBef>
                <a:spcPct val="0"/>
              </a:spcBef>
            </a:pPr>
            <a:r>
              <a:rPr lang="en-CA" sz="1800" dirty="0" smtClean="0"/>
              <a:t>Non-Residential</a:t>
            </a:r>
          </a:p>
          <a:p>
            <a:pPr eaLnBrk="1" hangingPunct="1">
              <a:spcBef>
                <a:spcPct val="0"/>
              </a:spcBef>
            </a:pPr>
            <a:endParaRPr lang="en-CA" sz="1800" dirty="0" smtClean="0"/>
          </a:p>
          <a:p>
            <a:pPr eaLnBrk="1" hangingPunct="1">
              <a:spcBef>
                <a:spcPct val="0"/>
              </a:spcBef>
            </a:pPr>
            <a:r>
              <a:rPr lang="en-CA" sz="1800" dirty="0" smtClean="0"/>
              <a:t>…</a:t>
            </a:r>
          </a:p>
          <a:p>
            <a:pPr marL="171450" indent="-171450" eaLnBrk="1" hangingPunct="1">
              <a:spcBef>
                <a:spcPct val="0"/>
              </a:spcBef>
              <a:buFont typeface="Arial" panose="020B0604020202020204" pitchFamily="34" charset="0"/>
              <a:buChar char="•"/>
            </a:pPr>
            <a:r>
              <a:rPr lang="en-CA" sz="1800" baseline="0" dirty="0" smtClean="0"/>
              <a:t>office buildings</a:t>
            </a:r>
          </a:p>
          <a:p>
            <a:pPr marL="0" indent="0" eaLnBrk="1" hangingPunct="1">
              <a:spcBef>
                <a:spcPct val="0"/>
              </a:spcBef>
              <a:buFont typeface="Arial" panose="020B0604020202020204" pitchFamily="34" charset="0"/>
              <a:buNone/>
            </a:pPr>
            <a:r>
              <a:rPr lang="en-CA" sz="1800" baseline="0" dirty="0" smtClean="0"/>
              <a:t>…</a:t>
            </a:r>
            <a:endParaRPr lang="en-CA" sz="1800" dirty="0" smtClean="0"/>
          </a:p>
        </p:txBody>
      </p:sp>
      <p:sp>
        <p:nvSpPr>
          <p:cNvPr id="4" name="Slide Number Placeholder 3"/>
          <p:cNvSpPr>
            <a:spLocks noGrp="1"/>
          </p:cNvSpPr>
          <p:nvPr>
            <p:ph type="sldNum" sz="quarter" idx="10"/>
          </p:nvPr>
        </p:nvSpPr>
        <p:spPr/>
        <p:txBody>
          <a:bodyPr/>
          <a:lstStyle/>
          <a:p>
            <a:fld id="{28980EAE-8503-4DAD-9F3B-0D930AF9287E}" type="slidenum">
              <a:rPr lang="en-CA" smtClean="0"/>
              <a:pPr/>
              <a:t>18</a:t>
            </a:fld>
            <a:endParaRPr lang="en-CA"/>
          </a:p>
        </p:txBody>
      </p:sp>
    </p:spTree>
    <p:extLst>
      <p:ext uri="{BB962C8B-B14F-4D97-AF65-F5344CB8AC3E}">
        <p14:creationId xmlns:p14="http://schemas.microsoft.com/office/powerpoint/2010/main" val="3250660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Prefab Buildings - Now</a:t>
            </a:r>
          </a:p>
          <a:p>
            <a:endParaRPr lang="en-US" sz="1800" dirty="0" smtClean="0"/>
          </a:p>
          <a:p>
            <a:pPr eaLnBrk="1" hangingPunct="1">
              <a:spcBef>
                <a:spcPct val="0"/>
              </a:spcBef>
            </a:pPr>
            <a:r>
              <a:rPr lang="en-CA" sz="1800" dirty="0" smtClean="0"/>
              <a:t>Non-Residential</a:t>
            </a:r>
          </a:p>
          <a:p>
            <a:pPr eaLnBrk="1" hangingPunct="1">
              <a:spcBef>
                <a:spcPct val="0"/>
              </a:spcBef>
            </a:pPr>
            <a:endParaRPr lang="en-CA" sz="1800" dirty="0" smtClean="0"/>
          </a:p>
          <a:p>
            <a:pPr eaLnBrk="1" hangingPunct="1">
              <a:spcBef>
                <a:spcPct val="0"/>
              </a:spcBef>
            </a:pPr>
            <a:r>
              <a:rPr lang="en-CA" sz="1800" dirty="0" smtClean="0"/>
              <a:t>…</a:t>
            </a:r>
          </a:p>
          <a:p>
            <a:pPr marL="171450" indent="-171450" eaLnBrk="1" hangingPunct="1">
              <a:spcBef>
                <a:spcPct val="0"/>
              </a:spcBef>
              <a:buFont typeface="Arial" panose="020B0604020202020204" pitchFamily="34" charset="0"/>
              <a:buChar char="•"/>
            </a:pPr>
            <a:r>
              <a:rPr lang="en-CA" sz="1800" baseline="0" dirty="0" smtClean="0"/>
              <a:t>Medical clinics</a:t>
            </a:r>
          </a:p>
          <a:p>
            <a:pPr marL="0" indent="0" eaLnBrk="1" hangingPunct="1">
              <a:spcBef>
                <a:spcPct val="0"/>
              </a:spcBef>
              <a:buFont typeface="Arial" panose="020B0604020202020204" pitchFamily="34" charset="0"/>
              <a:buNone/>
            </a:pPr>
            <a:r>
              <a:rPr lang="en-CA" sz="1800" baseline="0" dirty="0" smtClean="0"/>
              <a:t>…</a:t>
            </a:r>
            <a:endParaRPr lang="en-CA" sz="1800" dirty="0" smtClean="0"/>
          </a:p>
        </p:txBody>
      </p:sp>
      <p:sp>
        <p:nvSpPr>
          <p:cNvPr id="4" name="Slide Number Placeholder 3"/>
          <p:cNvSpPr>
            <a:spLocks noGrp="1"/>
          </p:cNvSpPr>
          <p:nvPr>
            <p:ph type="sldNum" sz="quarter" idx="10"/>
          </p:nvPr>
        </p:nvSpPr>
        <p:spPr/>
        <p:txBody>
          <a:bodyPr/>
          <a:lstStyle/>
          <a:p>
            <a:fld id="{28980EAE-8503-4DAD-9F3B-0D930AF9287E}" type="slidenum">
              <a:rPr lang="en-CA" smtClean="0"/>
              <a:pPr/>
              <a:t>19</a:t>
            </a:fld>
            <a:endParaRPr lang="en-CA"/>
          </a:p>
        </p:txBody>
      </p:sp>
    </p:spTree>
    <p:extLst>
      <p:ext uri="{BB962C8B-B14F-4D97-AF65-F5344CB8AC3E}">
        <p14:creationId xmlns:p14="http://schemas.microsoft.com/office/powerpoint/2010/main" val="348771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Outline </a:t>
            </a:r>
            <a:endParaRPr lang="en-US" sz="1800" b="1" dirty="0"/>
          </a:p>
          <a:p>
            <a:pPr eaLnBrk="1" hangingPunct="1"/>
            <a:endParaRPr lang="en-CA" sz="1600" dirty="0" smtClean="0"/>
          </a:p>
          <a:p>
            <a:pPr eaLnBrk="1" hangingPunct="1"/>
            <a:r>
              <a:rPr lang="en-CA" sz="1600" dirty="0" smtClean="0"/>
              <a:t>Factory building in Canada has come a long way. </a:t>
            </a:r>
          </a:p>
          <a:p>
            <a:pPr eaLnBrk="1" hangingPunct="1"/>
            <a:r>
              <a:rPr lang="en-CA" sz="1600" dirty="0" smtClean="0"/>
              <a:t>This module provides a short overview.</a:t>
            </a:r>
          </a:p>
        </p:txBody>
      </p:sp>
      <p:sp>
        <p:nvSpPr>
          <p:cNvPr id="4" name="Slide Number Placeholder 3"/>
          <p:cNvSpPr>
            <a:spLocks noGrp="1"/>
          </p:cNvSpPr>
          <p:nvPr>
            <p:ph type="sldNum" sz="quarter" idx="10"/>
          </p:nvPr>
        </p:nvSpPr>
        <p:spPr/>
        <p:txBody>
          <a:bodyPr/>
          <a:lstStyle/>
          <a:p>
            <a:fld id="{28980EAE-8503-4DAD-9F3B-0D930AF9287E}" type="slidenum">
              <a:rPr lang="en-CA" smtClean="0"/>
              <a:pPr/>
              <a:t>2</a:t>
            </a:fld>
            <a:endParaRPr lang="en-CA"/>
          </a:p>
        </p:txBody>
      </p:sp>
    </p:spTree>
    <p:extLst>
      <p:ext uri="{BB962C8B-B14F-4D97-AF65-F5344CB8AC3E}">
        <p14:creationId xmlns:p14="http://schemas.microsoft.com/office/powerpoint/2010/main" val="2943636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Prefab Buildings - Now</a:t>
            </a:r>
          </a:p>
          <a:p>
            <a:endParaRPr lang="en-US" sz="1800" dirty="0" smtClean="0"/>
          </a:p>
          <a:p>
            <a:pPr eaLnBrk="1" hangingPunct="1">
              <a:spcBef>
                <a:spcPct val="0"/>
              </a:spcBef>
            </a:pPr>
            <a:r>
              <a:rPr lang="en-CA" sz="1800" dirty="0" smtClean="0"/>
              <a:t>Non-Residential</a:t>
            </a:r>
          </a:p>
          <a:p>
            <a:pPr eaLnBrk="1" hangingPunct="1">
              <a:spcBef>
                <a:spcPct val="0"/>
              </a:spcBef>
            </a:pPr>
            <a:endParaRPr lang="en-CA" sz="1800" dirty="0" smtClean="0"/>
          </a:p>
          <a:p>
            <a:pPr eaLnBrk="1" hangingPunct="1">
              <a:spcBef>
                <a:spcPct val="0"/>
              </a:spcBef>
            </a:pPr>
            <a:r>
              <a:rPr lang="en-CA" sz="1800" dirty="0" smtClean="0"/>
              <a:t>…</a:t>
            </a:r>
          </a:p>
          <a:p>
            <a:pPr marL="171450" indent="-171450" eaLnBrk="1" hangingPunct="1">
              <a:spcBef>
                <a:spcPct val="0"/>
              </a:spcBef>
              <a:buFont typeface="Arial" panose="020B0604020202020204" pitchFamily="34" charset="0"/>
              <a:buChar char="•"/>
            </a:pPr>
            <a:r>
              <a:rPr lang="en-CA" sz="1800" baseline="0" dirty="0" smtClean="0"/>
              <a:t>and work camps, to illustrate a few.</a:t>
            </a:r>
          </a:p>
        </p:txBody>
      </p:sp>
      <p:sp>
        <p:nvSpPr>
          <p:cNvPr id="4" name="Slide Number Placeholder 3"/>
          <p:cNvSpPr>
            <a:spLocks noGrp="1"/>
          </p:cNvSpPr>
          <p:nvPr>
            <p:ph type="sldNum" sz="quarter" idx="10"/>
          </p:nvPr>
        </p:nvSpPr>
        <p:spPr/>
        <p:txBody>
          <a:bodyPr/>
          <a:lstStyle/>
          <a:p>
            <a:fld id="{28980EAE-8503-4DAD-9F3B-0D930AF9287E}" type="slidenum">
              <a:rPr lang="en-CA" smtClean="0"/>
              <a:pPr/>
              <a:t>20</a:t>
            </a:fld>
            <a:endParaRPr lang="en-CA"/>
          </a:p>
        </p:txBody>
      </p:sp>
    </p:spTree>
    <p:extLst>
      <p:ext uri="{BB962C8B-B14F-4D97-AF65-F5344CB8AC3E}">
        <p14:creationId xmlns:p14="http://schemas.microsoft.com/office/powerpoint/2010/main" val="2056598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Prefab Buildings - Now</a:t>
            </a:r>
          </a:p>
          <a:p>
            <a:endParaRPr lang="en-US" sz="1800" dirty="0" smtClean="0"/>
          </a:p>
          <a:p>
            <a:pPr eaLnBrk="1" hangingPunct="1">
              <a:spcBef>
                <a:spcPct val="0"/>
              </a:spcBef>
            </a:pPr>
            <a:r>
              <a:rPr lang="en-CA" sz="1800" dirty="0" smtClean="0"/>
              <a:t>Energy Efficiency &amp; Sustainability</a:t>
            </a:r>
          </a:p>
          <a:p>
            <a:pPr eaLnBrk="1" hangingPunct="1">
              <a:spcBef>
                <a:spcPct val="0"/>
              </a:spcBef>
            </a:pPr>
            <a:endParaRPr lang="en-CA" sz="1800" dirty="0" smtClean="0"/>
          </a:p>
          <a:p>
            <a:r>
              <a:rPr lang="en-CA" sz="1800" dirty="0" smtClean="0"/>
              <a:t>Factory-builders have long been leaders</a:t>
            </a:r>
            <a:r>
              <a:rPr lang="en-CA" sz="1800" baseline="0" dirty="0" smtClean="0"/>
              <a:t> in energy efficiency and sustainability.</a:t>
            </a:r>
          </a:p>
          <a:p>
            <a:pPr>
              <a:spcBef>
                <a:spcPct val="20000"/>
              </a:spcBef>
              <a:buFont typeface="Times" panose="02020603050405020304" pitchFamily="18" charset="0"/>
              <a:buChar char="•"/>
            </a:pPr>
            <a:r>
              <a:rPr lang="en-CA" altLang="en-US" sz="1800" dirty="0" smtClean="0">
                <a:solidFill>
                  <a:schemeClr val="tx1"/>
                </a:solidFill>
              </a:rPr>
              <a:t>  Canada’s first </a:t>
            </a:r>
            <a:r>
              <a:rPr lang="en-CA" altLang="en-US" sz="1800" dirty="0" err="1" smtClean="0">
                <a:solidFill>
                  <a:schemeClr val="tx1"/>
                </a:solidFill>
              </a:rPr>
              <a:t>EnviroHome</a:t>
            </a:r>
            <a:r>
              <a:rPr lang="en-US" altLang="en-US" sz="1800" baseline="30000" dirty="0" smtClean="0">
                <a:solidFill>
                  <a:schemeClr val="tx1"/>
                </a:solidFill>
                <a:cs typeface="Arial" panose="020B0604020202020204" pitchFamily="34" charset="0"/>
              </a:rPr>
              <a:t>®</a:t>
            </a:r>
            <a:r>
              <a:rPr lang="en-CA" altLang="en-US" sz="1800" dirty="0" smtClean="0">
                <a:solidFill>
                  <a:schemeClr val="tx1"/>
                </a:solidFill>
              </a:rPr>
              <a:t> was prefabricated</a:t>
            </a:r>
          </a:p>
          <a:p>
            <a:pPr>
              <a:spcBef>
                <a:spcPct val="20000"/>
              </a:spcBef>
              <a:buFont typeface="Times" panose="02020603050405020304" pitchFamily="18" charset="0"/>
              <a:buChar char="•"/>
            </a:pPr>
            <a:r>
              <a:rPr lang="en-CA" altLang="en-US" sz="1800" dirty="0" smtClean="0">
                <a:solidFill>
                  <a:schemeClr val="tx1"/>
                </a:solidFill>
              </a:rPr>
              <a:t>  The homes in Canada’s first entirely </a:t>
            </a:r>
            <a:r>
              <a:rPr lang="en-CA" altLang="en-US" sz="1800" dirty="0" err="1" smtClean="0">
                <a:solidFill>
                  <a:schemeClr val="tx1"/>
                </a:solidFill>
              </a:rPr>
              <a:t>BuiltGreen</a:t>
            </a:r>
            <a:r>
              <a:rPr lang="en-US" altLang="en-US" sz="1800" baseline="30000" dirty="0" smtClean="0">
                <a:solidFill>
                  <a:schemeClr val="tx1"/>
                </a:solidFill>
              </a:rPr>
              <a:t>®</a:t>
            </a:r>
            <a:r>
              <a:rPr lang="en-CA" altLang="en-US" sz="1800" dirty="0" smtClean="0">
                <a:solidFill>
                  <a:schemeClr val="tx1"/>
                </a:solidFill>
              </a:rPr>
              <a:t> community were prefabricated </a:t>
            </a:r>
          </a:p>
          <a:p>
            <a:pPr>
              <a:spcBef>
                <a:spcPct val="20000"/>
              </a:spcBef>
              <a:buFont typeface="Times" panose="02020603050405020304" pitchFamily="18" charset="0"/>
              <a:buChar char="•"/>
            </a:pPr>
            <a:r>
              <a:rPr lang="en-CA" altLang="en-US" sz="1800" dirty="0" smtClean="0">
                <a:solidFill>
                  <a:schemeClr val="tx1"/>
                </a:solidFill>
              </a:rPr>
              <a:t>  Canada’s first CMHC </a:t>
            </a:r>
            <a:r>
              <a:rPr lang="en-CA" altLang="en-US" sz="1800" dirty="0" err="1" smtClean="0">
                <a:solidFill>
                  <a:schemeClr val="tx1"/>
                </a:solidFill>
              </a:rPr>
              <a:t>EQuilibrium</a:t>
            </a:r>
            <a:r>
              <a:rPr lang="en-CA" altLang="en-US" sz="1800" baseline="30000" dirty="0" smtClean="0">
                <a:solidFill>
                  <a:schemeClr val="tx1"/>
                </a:solidFill>
              </a:rPr>
              <a:t>™</a:t>
            </a:r>
            <a:r>
              <a:rPr lang="en-CA" altLang="en-US" sz="1800" dirty="0" smtClean="0">
                <a:solidFill>
                  <a:schemeClr val="tx1"/>
                </a:solidFill>
              </a:rPr>
              <a:t> initiative demonstration home was prefabricated</a:t>
            </a:r>
            <a:endParaRPr lang="en-US" altLang="en-US" sz="1800" dirty="0" smtClean="0">
              <a:solidFill>
                <a:schemeClr val="tx1"/>
              </a:solidFill>
            </a:endParaRPr>
          </a:p>
          <a:p>
            <a:endParaRPr lang="en-CA" sz="1800" baseline="0" dirty="0" smtClean="0"/>
          </a:p>
        </p:txBody>
      </p:sp>
      <p:sp>
        <p:nvSpPr>
          <p:cNvPr id="4" name="Slide Number Placeholder 3"/>
          <p:cNvSpPr>
            <a:spLocks noGrp="1"/>
          </p:cNvSpPr>
          <p:nvPr>
            <p:ph type="sldNum" sz="quarter" idx="10"/>
          </p:nvPr>
        </p:nvSpPr>
        <p:spPr/>
        <p:txBody>
          <a:bodyPr/>
          <a:lstStyle/>
          <a:p>
            <a:fld id="{28980EAE-8503-4DAD-9F3B-0D930AF9287E}" type="slidenum">
              <a:rPr lang="en-CA" smtClean="0"/>
              <a:pPr/>
              <a:t>21</a:t>
            </a:fld>
            <a:endParaRPr lang="en-CA"/>
          </a:p>
        </p:txBody>
      </p:sp>
    </p:spTree>
    <p:extLst>
      <p:ext uri="{BB962C8B-B14F-4D97-AF65-F5344CB8AC3E}">
        <p14:creationId xmlns:p14="http://schemas.microsoft.com/office/powerpoint/2010/main" val="3121145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Prefab Buildings - Now</a:t>
            </a:r>
          </a:p>
          <a:p>
            <a:endParaRPr lang="en-US" sz="1800" dirty="0" smtClean="0"/>
          </a:p>
          <a:p>
            <a:pPr eaLnBrk="1" hangingPunct="1">
              <a:spcBef>
                <a:spcPct val="0"/>
              </a:spcBef>
            </a:pPr>
            <a:r>
              <a:rPr lang="en-CA" sz="1800" dirty="0" smtClean="0"/>
              <a:t>Energy Efficiency &amp; Sustainability</a:t>
            </a:r>
          </a:p>
          <a:p>
            <a:pPr eaLnBrk="1" hangingPunct="1">
              <a:spcBef>
                <a:spcPct val="0"/>
              </a:spcBef>
            </a:pPr>
            <a:endParaRPr lang="en-CA" sz="1800" dirty="0" smtClean="0"/>
          </a:p>
          <a:p>
            <a:pPr>
              <a:spcBef>
                <a:spcPct val="20000"/>
              </a:spcBef>
              <a:buFont typeface="Times" panose="02020603050405020304" pitchFamily="18" charset="0"/>
              <a:buNone/>
            </a:pPr>
            <a:r>
              <a:rPr lang="en-US" altLang="en-US" sz="1800" dirty="0" smtClean="0">
                <a:solidFill>
                  <a:schemeClr val="tx1"/>
                </a:solidFill>
              </a:rPr>
              <a:t>….</a:t>
            </a:r>
          </a:p>
          <a:p>
            <a:pPr>
              <a:spcBef>
                <a:spcPct val="20000"/>
              </a:spcBef>
              <a:buFont typeface="Times" panose="02020603050405020304" pitchFamily="18" charset="0"/>
              <a:buChar char="•"/>
            </a:pPr>
            <a:r>
              <a:rPr lang="en-US" altLang="en-US" sz="1800" baseline="0" dirty="0" smtClean="0">
                <a:solidFill>
                  <a:schemeClr val="tx1"/>
                </a:solidFill>
              </a:rPr>
              <a:t> The 2012 </a:t>
            </a:r>
            <a:r>
              <a:rPr lang="en-US" altLang="en-US" sz="1800" baseline="0" dirty="0" err="1" smtClean="0">
                <a:solidFill>
                  <a:schemeClr val="tx1"/>
                </a:solidFill>
              </a:rPr>
              <a:t>Energuide</a:t>
            </a:r>
            <a:r>
              <a:rPr lang="en-US" altLang="en-US" sz="1800" baseline="0" dirty="0" smtClean="0">
                <a:solidFill>
                  <a:schemeClr val="tx1"/>
                </a:solidFill>
              </a:rPr>
              <a:t> Most Energy Efficient House was a prefabricated home</a:t>
            </a:r>
          </a:p>
          <a:p>
            <a:pPr>
              <a:spcBef>
                <a:spcPct val="20000"/>
              </a:spcBef>
              <a:buFont typeface="Times" panose="02020603050405020304" pitchFamily="18" charset="0"/>
              <a:buNone/>
            </a:pPr>
            <a:r>
              <a:rPr lang="en-US" altLang="en-US" sz="1800" baseline="0" dirty="0" smtClean="0">
                <a:solidFill>
                  <a:schemeClr val="tx1"/>
                </a:solidFill>
              </a:rPr>
              <a:t>and </a:t>
            </a:r>
          </a:p>
          <a:p>
            <a:pPr>
              <a:spcBef>
                <a:spcPct val="20000"/>
              </a:spcBef>
              <a:buFont typeface="Times" panose="02020603050405020304" pitchFamily="18" charset="0"/>
              <a:buChar char="•"/>
            </a:pPr>
            <a:r>
              <a:rPr lang="en-US" altLang="en-US" sz="1800" baseline="0" dirty="0" smtClean="0">
                <a:solidFill>
                  <a:schemeClr val="tx1"/>
                </a:solidFill>
              </a:rPr>
              <a:t> in the same year, North America’s </a:t>
            </a:r>
            <a:r>
              <a:rPr lang="en-US" altLang="en-US" sz="1800" dirty="0" smtClean="0">
                <a:solidFill>
                  <a:schemeClr val="tx1"/>
                </a:solidFill>
              </a:rPr>
              <a:t>first </a:t>
            </a:r>
            <a:r>
              <a:rPr lang="en-US" altLang="en-US" sz="1800" dirty="0" err="1" smtClean="0">
                <a:solidFill>
                  <a:schemeClr val="tx1"/>
                </a:solidFill>
              </a:rPr>
              <a:t>EcoPlus</a:t>
            </a:r>
            <a:r>
              <a:rPr lang="en-US" altLang="en-US" sz="1800" dirty="0" smtClean="0">
                <a:solidFill>
                  <a:schemeClr val="tx1"/>
                </a:solidFill>
              </a:rPr>
              <a:t> net-zero townhouse community</a:t>
            </a:r>
            <a:r>
              <a:rPr lang="en-US" altLang="en-US" sz="1800" baseline="0" dirty="0" smtClean="0">
                <a:solidFill>
                  <a:schemeClr val="tx1"/>
                </a:solidFill>
              </a:rPr>
              <a:t> was a row of prefabricated townhouses  </a:t>
            </a:r>
            <a:endParaRPr lang="en-US" altLang="en-US" sz="1800" dirty="0" smtClean="0">
              <a:solidFill>
                <a:schemeClr val="tx1"/>
              </a:solidFill>
            </a:endParaRPr>
          </a:p>
          <a:p>
            <a:endParaRPr lang="en-CA" sz="1800" baseline="0" dirty="0" smtClean="0"/>
          </a:p>
        </p:txBody>
      </p:sp>
      <p:sp>
        <p:nvSpPr>
          <p:cNvPr id="4" name="Slide Number Placeholder 3"/>
          <p:cNvSpPr>
            <a:spLocks noGrp="1"/>
          </p:cNvSpPr>
          <p:nvPr>
            <p:ph type="sldNum" sz="quarter" idx="10"/>
          </p:nvPr>
        </p:nvSpPr>
        <p:spPr/>
        <p:txBody>
          <a:bodyPr/>
          <a:lstStyle/>
          <a:p>
            <a:fld id="{28980EAE-8503-4DAD-9F3B-0D930AF9287E}" type="slidenum">
              <a:rPr lang="en-CA" smtClean="0"/>
              <a:pPr/>
              <a:t>22</a:t>
            </a:fld>
            <a:endParaRPr lang="en-CA"/>
          </a:p>
        </p:txBody>
      </p:sp>
    </p:spTree>
    <p:extLst>
      <p:ext uri="{BB962C8B-B14F-4D97-AF65-F5344CB8AC3E}">
        <p14:creationId xmlns:p14="http://schemas.microsoft.com/office/powerpoint/2010/main" val="2183733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Prefab Buildings - Now</a:t>
            </a:r>
          </a:p>
          <a:p>
            <a:endParaRPr lang="en-US" sz="1800" dirty="0" smtClean="0"/>
          </a:p>
          <a:p>
            <a:pPr eaLnBrk="1" hangingPunct="1">
              <a:spcBef>
                <a:spcPct val="0"/>
              </a:spcBef>
            </a:pPr>
            <a:r>
              <a:rPr lang="en-CA" sz="1800" dirty="0" smtClean="0"/>
              <a:t>Energy Efficiency &amp; Sustainability</a:t>
            </a:r>
          </a:p>
          <a:p>
            <a:pPr eaLnBrk="1" hangingPunct="1">
              <a:spcBef>
                <a:spcPct val="0"/>
              </a:spcBef>
            </a:pPr>
            <a:endParaRPr lang="en-CA" sz="1800" dirty="0" smtClean="0"/>
          </a:p>
          <a:p>
            <a:pPr>
              <a:spcBef>
                <a:spcPct val="20000"/>
              </a:spcBef>
              <a:buFont typeface="Times" panose="02020603050405020304" pitchFamily="18" charset="0"/>
              <a:buNone/>
            </a:pPr>
            <a:r>
              <a:rPr lang="en-US" altLang="en-US" sz="1800" baseline="0" dirty="0" smtClean="0">
                <a:solidFill>
                  <a:schemeClr val="tx1"/>
                </a:solidFill>
              </a:rPr>
              <a:t>Prefabrication of buildings has also been found to result in notable lower CO</a:t>
            </a:r>
            <a:r>
              <a:rPr lang="en-US" altLang="en-US" sz="1800" baseline="-25000" dirty="0" smtClean="0">
                <a:solidFill>
                  <a:schemeClr val="tx1"/>
                </a:solidFill>
              </a:rPr>
              <a:t>2</a:t>
            </a:r>
            <a:r>
              <a:rPr lang="en-US" altLang="en-US" sz="1800" baseline="0" dirty="0" smtClean="0">
                <a:solidFill>
                  <a:schemeClr val="tx1"/>
                </a:solidFill>
              </a:rPr>
              <a:t> emissions.</a:t>
            </a:r>
          </a:p>
          <a:p>
            <a:pPr>
              <a:spcBef>
                <a:spcPct val="20000"/>
              </a:spcBef>
              <a:buFont typeface="Times" panose="02020603050405020304" pitchFamily="18" charset="0"/>
              <a:buNone/>
            </a:pPr>
            <a:r>
              <a:rPr lang="en-US" altLang="en-US" sz="1800" baseline="0" dirty="0" smtClean="0">
                <a:solidFill>
                  <a:schemeClr val="tx1"/>
                </a:solidFill>
              </a:rPr>
              <a:t>Considering: </a:t>
            </a:r>
          </a:p>
          <a:p>
            <a:pPr>
              <a:spcBef>
                <a:spcPct val="20000"/>
              </a:spcBef>
              <a:buFont typeface="Times" panose="02020603050405020304" pitchFamily="18" charset="0"/>
              <a:buChar char="•"/>
            </a:pPr>
            <a:r>
              <a:rPr lang="en-US" altLang="en-US" sz="1800" kern="0" baseline="0" dirty="0" smtClean="0">
                <a:solidFill>
                  <a:schemeClr val="tx1"/>
                </a:solidFill>
                <a:cs typeface="Arial" panose="020B0604020202020204" pitchFamily="34" charset="0"/>
              </a:rPr>
              <a:t> </a:t>
            </a:r>
            <a:r>
              <a:rPr lang="en-US" altLang="en-US" sz="1800" kern="0" dirty="0" smtClean="0">
                <a:solidFill>
                  <a:schemeClr val="tx1"/>
                </a:solidFill>
                <a:cs typeface="Arial" panose="020B0604020202020204" pitchFamily="34" charset="0"/>
              </a:rPr>
              <a:t>material deliveries</a:t>
            </a:r>
          </a:p>
          <a:p>
            <a:pPr>
              <a:spcBef>
                <a:spcPct val="20000"/>
              </a:spcBef>
              <a:buFont typeface="Times" panose="02020603050405020304" pitchFamily="18" charset="0"/>
              <a:buChar char="•"/>
            </a:pPr>
            <a:r>
              <a:rPr lang="en-US" altLang="en-US" sz="1800" kern="0" dirty="0" smtClean="0">
                <a:solidFill>
                  <a:schemeClr val="tx1"/>
                </a:solidFill>
                <a:cs typeface="Arial" panose="020B0604020202020204" pitchFamily="34" charset="0"/>
              </a:rPr>
              <a:t> crew travel</a:t>
            </a:r>
          </a:p>
          <a:p>
            <a:pPr>
              <a:spcBef>
                <a:spcPct val="20000"/>
              </a:spcBef>
              <a:buFont typeface="Times" panose="02020603050405020304" pitchFamily="18" charset="0"/>
              <a:buChar char="•"/>
            </a:pPr>
            <a:r>
              <a:rPr lang="en-US" altLang="en-US" sz="1800" kern="0" dirty="0" smtClean="0">
                <a:solidFill>
                  <a:schemeClr val="tx1"/>
                </a:solidFill>
                <a:cs typeface="Arial" panose="020B0604020202020204" pitchFamily="34" charset="0"/>
              </a:rPr>
              <a:t> equipment usage, and</a:t>
            </a:r>
          </a:p>
          <a:p>
            <a:pPr>
              <a:spcBef>
                <a:spcPct val="20000"/>
              </a:spcBef>
              <a:buFont typeface="Times" panose="02020603050405020304" pitchFamily="18" charset="0"/>
              <a:buChar char="•"/>
            </a:pPr>
            <a:r>
              <a:rPr lang="en-US" altLang="en-US" sz="1800" kern="0" baseline="0" dirty="0" smtClean="0">
                <a:solidFill>
                  <a:schemeClr val="tx1"/>
                </a:solidFill>
                <a:cs typeface="Arial" panose="020B0604020202020204" pitchFamily="34" charset="0"/>
              </a:rPr>
              <a:t> </a:t>
            </a:r>
            <a:r>
              <a:rPr lang="en-US" altLang="en-US" sz="1800" kern="0" dirty="0" smtClean="0">
                <a:solidFill>
                  <a:schemeClr val="tx1"/>
                </a:solidFill>
                <a:cs typeface="Arial" panose="020B0604020202020204" pitchFamily="34" charset="0"/>
              </a:rPr>
              <a:t>winter heating</a:t>
            </a:r>
          </a:p>
          <a:p>
            <a:pPr>
              <a:spcBef>
                <a:spcPct val="20000"/>
              </a:spcBef>
              <a:buFont typeface="Times" panose="02020603050405020304" pitchFamily="18" charset="0"/>
              <a:buNone/>
            </a:pPr>
            <a:r>
              <a:rPr lang="en-US" sz="1800" kern="0" baseline="0" dirty="0" smtClean="0">
                <a:solidFill>
                  <a:schemeClr val="tx1"/>
                </a:solidFill>
                <a:cs typeface="Arial" panose="020B0604020202020204" pitchFamily="34" charset="0"/>
              </a:rPr>
              <a:t>a study of one multi-unit residential building found a 43% reduction in CO</a:t>
            </a:r>
            <a:r>
              <a:rPr lang="en-US" altLang="en-US" sz="1800" baseline="-25000" dirty="0" smtClean="0">
                <a:solidFill>
                  <a:schemeClr val="tx1"/>
                </a:solidFill>
              </a:rPr>
              <a:t>2</a:t>
            </a:r>
            <a:r>
              <a:rPr lang="en-US" sz="1800" kern="0" baseline="0" dirty="0" smtClean="0">
                <a:solidFill>
                  <a:schemeClr val="tx1"/>
                </a:solidFill>
                <a:cs typeface="Arial" panose="020B0604020202020204" pitchFamily="34" charset="0"/>
              </a:rPr>
              <a:t> emissions during construction compared to site-built.</a:t>
            </a:r>
            <a:endParaRPr lang="en-CA" sz="1800" baseline="0" dirty="0" smtClean="0"/>
          </a:p>
        </p:txBody>
      </p:sp>
      <p:sp>
        <p:nvSpPr>
          <p:cNvPr id="4" name="Slide Number Placeholder 3"/>
          <p:cNvSpPr>
            <a:spLocks noGrp="1"/>
          </p:cNvSpPr>
          <p:nvPr>
            <p:ph type="sldNum" sz="quarter" idx="10"/>
          </p:nvPr>
        </p:nvSpPr>
        <p:spPr/>
        <p:txBody>
          <a:bodyPr/>
          <a:lstStyle/>
          <a:p>
            <a:fld id="{28980EAE-8503-4DAD-9F3B-0D930AF9287E}" type="slidenum">
              <a:rPr lang="en-CA" smtClean="0"/>
              <a:pPr/>
              <a:t>23</a:t>
            </a:fld>
            <a:endParaRPr lang="en-CA"/>
          </a:p>
        </p:txBody>
      </p:sp>
    </p:spTree>
    <p:extLst>
      <p:ext uri="{BB962C8B-B14F-4D97-AF65-F5344CB8AC3E}">
        <p14:creationId xmlns:p14="http://schemas.microsoft.com/office/powerpoint/2010/main" val="1973600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Prefab Buildings - Then</a:t>
            </a:r>
          </a:p>
          <a:p>
            <a:endParaRPr lang="en-US" sz="1800" dirty="0" smtClean="0"/>
          </a:p>
          <a:p>
            <a:pPr eaLnBrk="1" hangingPunct="1">
              <a:spcBef>
                <a:spcPct val="0"/>
              </a:spcBef>
            </a:pPr>
            <a:r>
              <a:rPr lang="en-CA" sz="1800" dirty="0" smtClean="0"/>
              <a:t>Prefab History –</a:t>
            </a:r>
            <a:r>
              <a:rPr lang="en-CA" sz="1800" baseline="0" dirty="0" smtClean="0"/>
              <a:t>Kits</a:t>
            </a:r>
            <a:endParaRPr lang="en-CA" sz="1800" dirty="0" smtClean="0"/>
          </a:p>
          <a:p>
            <a:pPr eaLnBrk="1" hangingPunct="1">
              <a:spcBef>
                <a:spcPct val="0"/>
              </a:spcBef>
            </a:pPr>
            <a:endParaRPr lang="en-CA" sz="1800" dirty="0" smtClean="0"/>
          </a:p>
          <a:p>
            <a:pPr eaLnBrk="1" hangingPunct="1">
              <a:spcBef>
                <a:spcPct val="0"/>
              </a:spcBef>
            </a:pPr>
            <a:r>
              <a:rPr lang="en-CA" sz="1800" dirty="0" smtClean="0"/>
              <a:t>Our prefabricated buildings </a:t>
            </a:r>
            <a:r>
              <a:rPr lang="en-CA" sz="1800" baseline="0" dirty="0" smtClean="0"/>
              <a:t>evolved from:</a:t>
            </a:r>
          </a:p>
          <a:p>
            <a:pPr marL="285750" indent="-285750" eaLnBrk="1" hangingPunct="1">
              <a:spcBef>
                <a:spcPct val="0"/>
              </a:spcBef>
              <a:buFont typeface="Arial" panose="020B0604020202020204" pitchFamily="34" charset="0"/>
              <a:buChar char="•"/>
            </a:pPr>
            <a:r>
              <a:rPr lang="en-CA" sz="1800" baseline="0" dirty="0" smtClean="0"/>
              <a:t>kit houses such as those sold by the T. Eaton Company, and </a:t>
            </a:r>
            <a:br>
              <a:rPr lang="en-CA" sz="1800" baseline="0" dirty="0" smtClean="0"/>
            </a:br>
            <a:r>
              <a:rPr lang="en-CA" sz="1800" baseline="0" dirty="0" smtClean="0"/>
              <a:t>Sears and Roebuck until the depression</a:t>
            </a:r>
            <a:br>
              <a:rPr lang="en-CA" sz="1800" baseline="0" dirty="0" smtClean="0"/>
            </a:br>
            <a:r>
              <a:rPr lang="en-CA" sz="1800" baseline="0" dirty="0" smtClean="0"/>
              <a:t>…</a:t>
            </a:r>
            <a:endParaRPr lang="en-CA" sz="1600" dirty="0" smtClean="0"/>
          </a:p>
        </p:txBody>
      </p:sp>
      <p:sp>
        <p:nvSpPr>
          <p:cNvPr id="4" name="Slide Number Placeholder 3"/>
          <p:cNvSpPr>
            <a:spLocks noGrp="1"/>
          </p:cNvSpPr>
          <p:nvPr>
            <p:ph type="sldNum" sz="quarter" idx="10"/>
          </p:nvPr>
        </p:nvSpPr>
        <p:spPr/>
        <p:txBody>
          <a:bodyPr/>
          <a:lstStyle/>
          <a:p>
            <a:fld id="{28980EAE-8503-4DAD-9F3B-0D930AF9287E}" type="slidenum">
              <a:rPr lang="en-CA" smtClean="0"/>
              <a:pPr/>
              <a:t>3</a:t>
            </a:fld>
            <a:endParaRPr lang="en-CA"/>
          </a:p>
        </p:txBody>
      </p:sp>
    </p:spTree>
    <p:extLst>
      <p:ext uri="{BB962C8B-B14F-4D97-AF65-F5344CB8AC3E}">
        <p14:creationId xmlns:p14="http://schemas.microsoft.com/office/powerpoint/2010/main" val="266277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Prefab Buildings - Then</a:t>
            </a:r>
          </a:p>
          <a:p>
            <a:endParaRPr lang="en-US" sz="1800" dirty="0" smtClean="0"/>
          </a:p>
          <a:p>
            <a:pPr eaLnBrk="1" hangingPunct="1">
              <a:spcBef>
                <a:spcPct val="0"/>
              </a:spcBef>
            </a:pPr>
            <a:r>
              <a:rPr lang="en-CA" sz="1800" dirty="0" smtClean="0"/>
              <a:t>Prefab History –</a:t>
            </a:r>
            <a:r>
              <a:rPr lang="en-CA" sz="1800" baseline="0" dirty="0" smtClean="0"/>
              <a:t> Panelized</a:t>
            </a:r>
            <a:endParaRPr lang="en-CA" sz="1800" dirty="0" smtClean="0"/>
          </a:p>
          <a:p>
            <a:pPr eaLnBrk="1" hangingPunct="1">
              <a:spcBef>
                <a:spcPct val="0"/>
              </a:spcBef>
            </a:pPr>
            <a:endParaRPr lang="en-CA" sz="18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CA" sz="1800" dirty="0" smtClean="0"/>
              <a:t>….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CA" sz="1800" dirty="0" smtClean="0"/>
              <a:t>panelized</a:t>
            </a:r>
            <a:r>
              <a:rPr lang="en-CA" sz="1800" baseline="0" dirty="0" smtClean="0"/>
              <a:t> houses that were built across the country </a:t>
            </a:r>
            <a:br>
              <a:rPr lang="en-CA" sz="1800" baseline="0" dirty="0" smtClean="0"/>
            </a:br>
            <a:r>
              <a:rPr lang="en-CA" sz="1800" dirty="0" smtClean="0"/>
              <a:t>during the Second World War, </a:t>
            </a:r>
          </a:p>
          <a:p>
            <a:pPr eaLnBrk="1" hangingPunct="1">
              <a:spcBef>
                <a:spcPct val="0"/>
              </a:spcBef>
            </a:pPr>
            <a:r>
              <a:rPr lang="en-CA" sz="1800" baseline="0" dirty="0" smtClean="0"/>
              <a:t>…</a:t>
            </a:r>
          </a:p>
        </p:txBody>
      </p:sp>
      <p:sp>
        <p:nvSpPr>
          <p:cNvPr id="4" name="Slide Number Placeholder 3"/>
          <p:cNvSpPr>
            <a:spLocks noGrp="1"/>
          </p:cNvSpPr>
          <p:nvPr>
            <p:ph type="sldNum" sz="quarter" idx="10"/>
          </p:nvPr>
        </p:nvSpPr>
        <p:spPr/>
        <p:txBody>
          <a:bodyPr/>
          <a:lstStyle/>
          <a:p>
            <a:fld id="{28980EAE-8503-4DAD-9F3B-0D930AF9287E}" type="slidenum">
              <a:rPr lang="en-CA" smtClean="0"/>
              <a:pPr/>
              <a:t>4</a:t>
            </a:fld>
            <a:endParaRPr lang="en-CA"/>
          </a:p>
        </p:txBody>
      </p:sp>
    </p:spTree>
    <p:extLst>
      <p:ext uri="{BB962C8B-B14F-4D97-AF65-F5344CB8AC3E}">
        <p14:creationId xmlns:p14="http://schemas.microsoft.com/office/powerpoint/2010/main" val="158575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Prefab Buildings - Then</a:t>
            </a:r>
          </a:p>
          <a:p>
            <a:endParaRPr lang="en-US" sz="1800" dirty="0" smtClean="0"/>
          </a:p>
          <a:p>
            <a:pPr eaLnBrk="1" hangingPunct="1">
              <a:spcBef>
                <a:spcPct val="0"/>
              </a:spcBef>
            </a:pPr>
            <a:r>
              <a:rPr lang="en-CA" sz="1800" dirty="0" smtClean="0"/>
              <a:t>Prefab History –</a:t>
            </a:r>
            <a:r>
              <a:rPr lang="en-CA" sz="1800" baseline="0" dirty="0" smtClean="0"/>
              <a:t> Trailers</a:t>
            </a:r>
            <a:endParaRPr lang="en-CA" sz="1800" dirty="0" smtClean="0"/>
          </a:p>
          <a:p>
            <a:pPr eaLnBrk="1" hangingPunct="1">
              <a:spcBef>
                <a:spcPct val="0"/>
              </a:spcBef>
            </a:pPr>
            <a:endParaRPr lang="en-CA" sz="1800" dirty="0" smtClean="0"/>
          </a:p>
          <a:p>
            <a:pPr eaLnBrk="1" hangingPunct="1">
              <a:spcBef>
                <a:spcPct val="0"/>
              </a:spcBef>
            </a:pPr>
            <a:r>
              <a:rPr lang="en-CA" sz="1800" dirty="0" smtClean="0"/>
              <a:t>…</a:t>
            </a:r>
          </a:p>
          <a:p>
            <a:pPr marL="285750" indent="-285750" eaLnBrk="1" hangingPunct="1">
              <a:spcBef>
                <a:spcPct val="0"/>
              </a:spcBef>
              <a:buFont typeface="Arial" panose="020B0604020202020204" pitchFamily="34" charset="0"/>
              <a:buChar char="•"/>
            </a:pPr>
            <a:r>
              <a:rPr lang="en-CA" sz="1800" baseline="0" dirty="0" smtClean="0"/>
              <a:t>and travel trailers that were used for </a:t>
            </a:r>
            <a:br>
              <a:rPr lang="en-CA" sz="1800" baseline="0" dirty="0" smtClean="0"/>
            </a:br>
            <a:r>
              <a:rPr lang="en-CA" sz="1800" baseline="0" dirty="0" smtClean="0"/>
              <a:t>- camping and travel vacations, </a:t>
            </a:r>
            <a:br>
              <a:rPr lang="en-CA" sz="1800" baseline="0" dirty="0" smtClean="0"/>
            </a:br>
            <a:r>
              <a:rPr lang="en-CA" sz="1800" baseline="0" dirty="0" smtClean="0"/>
              <a:t>- and housing for itinerant and factory workers.</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CA" sz="1800" baseline="0" dirty="0" smtClean="0"/>
              <a:t>….</a:t>
            </a:r>
            <a:r>
              <a:rPr lang="en-CA" sz="1800" dirty="0" smtClean="0"/>
              <a:t> </a:t>
            </a:r>
            <a:endParaRPr lang="en-CA" sz="1800" baseline="0" dirty="0" smtClean="0"/>
          </a:p>
        </p:txBody>
      </p:sp>
      <p:sp>
        <p:nvSpPr>
          <p:cNvPr id="4" name="Slide Number Placeholder 3"/>
          <p:cNvSpPr>
            <a:spLocks noGrp="1"/>
          </p:cNvSpPr>
          <p:nvPr>
            <p:ph type="sldNum" sz="quarter" idx="10"/>
          </p:nvPr>
        </p:nvSpPr>
        <p:spPr/>
        <p:txBody>
          <a:bodyPr/>
          <a:lstStyle/>
          <a:p>
            <a:fld id="{28980EAE-8503-4DAD-9F3B-0D930AF9287E}" type="slidenum">
              <a:rPr lang="en-CA" smtClean="0"/>
              <a:pPr/>
              <a:t>5</a:t>
            </a:fld>
            <a:endParaRPr lang="en-CA"/>
          </a:p>
        </p:txBody>
      </p:sp>
    </p:spTree>
    <p:extLst>
      <p:ext uri="{BB962C8B-B14F-4D97-AF65-F5344CB8AC3E}">
        <p14:creationId xmlns:p14="http://schemas.microsoft.com/office/powerpoint/2010/main" val="58178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Prefab Buildings - Then</a:t>
            </a:r>
          </a:p>
          <a:p>
            <a:endParaRPr lang="en-US" sz="1800" dirty="0" smtClean="0"/>
          </a:p>
          <a:p>
            <a:pPr eaLnBrk="1" hangingPunct="1">
              <a:spcBef>
                <a:spcPct val="0"/>
              </a:spcBef>
            </a:pPr>
            <a:r>
              <a:rPr lang="en-CA" sz="1800" dirty="0" smtClean="0"/>
              <a:t>Prefab History –</a:t>
            </a:r>
            <a:r>
              <a:rPr lang="en-CA" sz="1800" baseline="0" dirty="0" smtClean="0"/>
              <a:t> Trailers</a:t>
            </a:r>
            <a:endParaRPr lang="en-CA" sz="1800" dirty="0" smtClean="0"/>
          </a:p>
          <a:p>
            <a:pPr eaLnBrk="1" hangingPunct="1">
              <a:spcBef>
                <a:spcPct val="0"/>
              </a:spcBef>
            </a:pPr>
            <a:endParaRPr lang="en-CA" sz="1800" dirty="0" smtClean="0"/>
          </a:p>
          <a:p>
            <a:pPr eaLnBrk="1" hangingPunct="1">
              <a:spcBef>
                <a:spcPct val="0"/>
              </a:spcBef>
            </a:pPr>
            <a:r>
              <a:rPr lang="en-CA" sz="1800" dirty="0" smtClean="0"/>
              <a:t>…</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CA" sz="1800" baseline="0" dirty="0" smtClean="0"/>
              <a:t>such as those built by </a:t>
            </a:r>
            <a:r>
              <a:rPr lang="en-CA" sz="1800" dirty="0" smtClean="0"/>
              <a:t>Alberta</a:t>
            </a:r>
            <a:r>
              <a:rPr lang="en-CA" sz="1800" baseline="0" dirty="0" smtClean="0"/>
              <a:t> Trailer Hire, </a:t>
            </a:r>
            <a:br>
              <a:rPr lang="en-CA" sz="1800" baseline="0" dirty="0" smtClean="0"/>
            </a:br>
            <a:r>
              <a:rPr lang="en-CA" sz="1800" baseline="0" dirty="0" smtClean="0"/>
              <a:t>the predecessor to ATCO, which was founded in 1947.</a:t>
            </a:r>
          </a:p>
        </p:txBody>
      </p:sp>
      <p:sp>
        <p:nvSpPr>
          <p:cNvPr id="4" name="Slide Number Placeholder 3"/>
          <p:cNvSpPr>
            <a:spLocks noGrp="1"/>
          </p:cNvSpPr>
          <p:nvPr>
            <p:ph type="sldNum" sz="quarter" idx="10"/>
          </p:nvPr>
        </p:nvSpPr>
        <p:spPr/>
        <p:txBody>
          <a:bodyPr/>
          <a:lstStyle/>
          <a:p>
            <a:fld id="{28980EAE-8503-4DAD-9F3B-0D930AF9287E}" type="slidenum">
              <a:rPr lang="en-CA" smtClean="0"/>
              <a:pPr/>
              <a:t>6</a:t>
            </a:fld>
            <a:endParaRPr lang="en-CA"/>
          </a:p>
        </p:txBody>
      </p:sp>
    </p:spTree>
    <p:extLst>
      <p:ext uri="{BB962C8B-B14F-4D97-AF65-F5344CB8AC3E}">
        <p14:creationId xmlns:p14="http://schemas.microsoft.com/office/powerpoint/2010/main" val="2846430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Prefab Buildings - Then</a:t>
            </a:r>
          </a:p>
          <a:p>
            <a:endParaRPr lang="en-US" sz="1800" dirty="0" smtClean="0"/>
          </a:p>
          <a:p>
            <a:pPr eaLnBrk="1" hangingPunct="1">
              <a:spcBef>
                <a:spcPct val="0"/>
              </a:spcBef>
            </a:pPr>
            <a:r>
              <a:rPr lang="en-CA" sz="1800" dirty="0" smtClean="0"/>
              <a:t>Prefab History –</a:t>
            </a:r>
            <a:r>
              <a:rPr lang="en-CA" sz="1800" baseline="0" dirty="0" smtClean="0"/>
              <a:t> Residential - Mobile</a:t>
            </a:r>
            <a:endParaRPr lang="en-CA" sz="1800" dirty="0" smtClean="0"/>
          </a:p>
          <a:p>
            <a:pPr eaLnBrk="1" hangingPunct="1">
              <a:spcBef>
                <a:spcPct val="0"/>
              </a:spcBef>
            </a:pPr>
            <a:endParaRPr lang="en-CA" sz="1800" dirty="0" smtClean="0"/>
          </a:p>
          <a:p>
            <a:pPr eaLnBrk="1" hangingPunct="1">
              <a:spcBef>
                <a:spcPct val="0"/>
              </a:spcBef>
            </a:pPr>
            <a:r>
              <a:rPr lang="en-CA" sz="1800" dirty="0" smtClean="0"/>
              <a:t>The trailers were followed by mobile homes.</a:t>
            </a:r>
          </a:p>
        </p:txBody>
      </p:sp>
      <p:sp>
        <p:nvSpPr>
          <p:cNvPr id="4" name="Slide Number Placeholder 3"/>
          <p:cNvSpPr>
            <a:spLocks noGrp="1"/>
          </p:cNvSpPr>
          <p:nvPr>
            <p:ph type="sldNum" sz="quarter" idx="10"/>
          </p:nvPr>
        </p:nvSpPr>
        <p:spPr/>
        <p:txBody>
          <a:bodyPr/>
          <a:lstStyle/>
          <a:p>
            <a:fld id="{28980EAE-8503-4DAD-9F3B-0D930AF9287E}" type="slidenum">
              <a:rPr lang="en-CA" smtClean="0"/>
              <a:pPr/>
              <a:t>7</a:t>
            </a:fld>
            <a:endParaRPr lang="en-CA"/>
          </a:p>
        </p:txBody>
      </p:sp>
    </p:spTree>
    <p:extLst>
      <p:ext uri="{BB962C8B-B14F-4D97-AF65-F5344CB8AC3E}">
        <p14:creationId xmlns:p14="http://schemas.microsoft.com/office/powerpoint/2010/main" val="230645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Module 2.1 – Prefab Buildings - Then</a:t>
            </a:r>
          </a:p>
          <a:p>
            <a:endParaRPr lang="en-US" sz="1800" dirty="0" smtClean="0"/>
          </a:p>
          <a:p>
            <a:pPr eaLnBrk="1" hangingPunct="1">
              <a:spcBef>
                <a:spcPct val="0"/>
              </a:spcBef>
            </a:pPr>
            <a:r>
              <a:rPr lang="en-CA" sz="1800" dirty="0" smtClean="0"/>
              <a:t>Prefab History –</a:t>
            </a:r>
            <a:r>
              <a:rPr lang="en-CA" sz="1800" baseline="0" dirty="0" smtClean="0"/>
              <a:t> Non-Residential</a:t>
            </a:r>
            <a:endParaRPr lang="en-CA" sz="1800" dirty="0" smtClean="0"/>
          </a:p>
          <a:p>
            <a:pPr eaLnBrk="1" hangingPunct="1">
              <a:spcBef>
                <a:spcPct val="0"/>
              </a:spcBef>
            </a:pPr>
            <a:endParaRPr lang="en-CA" sz="1800" dirty="0" smtClean="0"/>
          </a:p>
          <a:p>
            <a:pPr eaLnBrk="1" hangingPunct="1">
              <a:spcBef>
                <a:spcPct val="0"/>
              </a:spcBef>
            </a:pPr>
            <a:r>
              <a:rPr lang="en-CA" sz="1800" dirty="0" smtClean="0"/>
              <a:t>On the non-residential side, </a:t>
            </a:r>
            <a:br>
              <a:rPr lang="en-CA" sz="1800" dirty="0" smtClean="0"/>
            </a:br>
            <a:r>
              <a:rPr lang="en-CA" sz="1800" dirty="0" smtClean="0"/>
              <a:t>early prefabricated buildings were primarily</a:t>
            </a:r>
          </a:p>
          <a:p>
            <a:pPr marL="171450" indent="-171450" eaLnBrk="1" hangingPunct="1">
              <a:spcBef>
                <a:spcPct val="0"/>
              </a:spcBef>
              <a:buFont typeface="Arial" panose="020B0604020202020204" pitchFamily="34" charset="0"/>
              <a:buChar char="•"/>
            </a:pPr>
            <a:r>
              <a:rPr lang="en-CA" sz="1800" dirty="0" smtClean="0"/>
              <a:t>temporary</a:t>
            </a:r>
            <a:r>
              <a:rPr lang="en-CA" sz="1800" baseline="0" dirty="0" smtClean="0"/>
              <a:t> classrooms</a:t>
            </a:r>
          </a:p>
          <a:p>
            <a:pPr marL="171450" indent="-171450" eaLnBrk="1" hangingPunct="1">
              <a:spcBef>
                <a:spcPct val="0"/>
              </a:spcBef>
              <a:buFont typeface="Arial" panose="020B0604020202020204" pitchFamily="34" charset="0"/>
              <a:buChar char="•"/>
            </a:pPr>
            <a:r>
              <a:rPr lang="en-CA" sz="1800" baseline="0" dirty="0" smtClean="0"/>
              <a:t>and </a:t>
            </a:r>
            <a:r>
              <a:rPr lang="en-CA" sz="1800" dirty="0" smtClean="0"/>
              <a:t>site offices</a:t>
            </a:r>
          </a:p>
        </p:txBody>
      </p:sp>
      <p:sp>
        <p:nvSpPr>
          <p:cNvPr id="4" name="Slide Number Placeholder 3"/>
          <p:cNvSpPr>
            <a:spLocks noGrp="1"/>
          </p:cNvSpPr>
          <p:nvPr>
            <p:ph type="sldNum" sz="quarter" idx="10"/>
          </p:nvPr>
        </p:nvSpPr>
        <p:spPr/>
        <p:txBody>
          <a:bodyPr/>
          <a:lstStyle/>
          <a:p>
            <a:fld id="{28980EAE-8503-4DAD-9F3B-0D930AF9287E}" type="slidenum">
              <a:rPr lang="en-CA" smtClean="0"/>
              <a:pPr/>
              <a:t>8</a:t>
            </a:fld>
            <a:endParaRPr lang="en-CA"/>
          </a:p>
        </p:txBody>
      </p:sp>
    </p:spTree>
    <p:extLst>
      <p:ext uri="{BB962C8B-B14F-4D97-AF65-F5344CB8AC3E}">
        <p14:creationId xmlns:p14="http://schemas.microsoft.com/office/powerpoint/2010/main" val="192670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Module 2.1 – Prefab Buildings - Now</a:t>
            </a:r>
          </a:p>
          <a:p>
            <a:endParaRPr lang="en-US" sz="1800" dirty="0"/>
          </a:p>
          <a:p>
            <a:pPr eaLnBrk="1" hangingPunct="1">
              <a:spcBef>
                <a:spcPct val="0"/>
              </a:spcBef>
            </a:pPr>
            <a:r>
              <a:rPr lang="en-CA" sz="1800" dirty="0"/>
              <a:t>Residential - Panelized</a:t>
            </a:r>
          </a:p>
          <a:p>
            <a:pPr eaLnBrk="1" hangingPunct="1">
              <a:spcBef>
                <a:spcPct val="0"/>
              </a:spcBef>
            </a:pPr>
            <a:endParaRPr lang="en-CA" sz="1800" dirty="0"/>
          </a:p>
          <a:p>
            <a:pPr eaLnBrk="1" hangingPunct="1">
              <a:spcBef>
                <a:spcPct val="0"/>
              </a:spcBef>
            </a:pPr>
            <a:r>
              <a:rPr lang="en-CA" sz="1800" dirty="0"/>
              <a:t>AC</a:t>
            </a:r>
            <a:r>
              <a:rPr lang="en-CA" sz="2400" dirty="0">
                <a:solidFill>
                  <a:srgbClr val="FF0000"/>
                </a:solidFill>
              </a:rPr>
              <a:t>Q</a:t>
            </a:r>
            <a:r>
              <a:rPr lang="en-CA" sz="1800" dirty="0"/>
              <a:t>BUILT (pronounced</a:t>
            </a:r>
            <a:r>
              <a:rPr lang="en-CA" sz="1800" baseline="0" dirty="0"/>
              <a:t> </a:t>
            </a:r>
            <a:r>
              <a:rPr lang="en-CA" sz="1800" baseline="0" dirty="0" err="1"/>
              <a:t>ak</a:t>
            </a:r>
            <a:r>
              <a:rPr lang="en-CA" sz="1800" baseline="0" dirty="0"/>
              <a:t>-”Q”-</a:t>
            </a:r>
            <a:r>
              <a:rPr lang="en-CA" sz="1800" baseline="0" dirty="0" err="1"/>
              <a:t>bilt</a:t>
            </a:r>
            <a:r>
              <a:rPr lang="en-CA" sz="1800" baseline="0" dirty="0"/>
              <a:t>) </a:t>
            </a:r>
            <a:r>
              <a:rPr lang="en-CA" sz="1800" dirty="0"/>
              <a:t>is one of, if not the, </a:t>
            </a:r>
          </a:p>
          <a:p>
            <a:pPr eaLnBrk="1" hangingPunct="1">
              <a:spcBef>
                <a:spcPct val="0"/>
              </a:spcBef>
            </a:pPr>
            <a:r>
              <a:rPr lang="en-CA" sz="1800" dirty="0"/>
              <a:t>largest builder of panelized homes in Canada</a:t>
            </a:r>
            <a:r>
              <a:rPr lang="en-CA" sz="1800" baseline="0" dirty="0"/>
              <a:t> today</a:t>
            </a:r>
            <a:r>
              <a:rPr lang="en-CA" sz="1800" dirty="0"/>
              <a:t>.</a:t>
            </a:r>
          </a:p>
          <a:p>
            <a:pPr eaLnBrk="1" hangingPunct="1">
              <a:spcBef>
                <a:spcPct val="0"/>
              </a:spcBef>
            </a:pPr>
            <a:r>
              <a:rPr lang="en-CA" sz="1800" dirty="0"/>
              <a:t>These are</a:t>
            </a:r>
            <a:r>
              <a:rPr lang="en-CA" sz="1800" baseline="0" dirty="0"/>
              <a:t> a few images of single-family and multi-unit residential buildings from their website.</a:t>
            </a:r>
            <a:endParaRPr lang="en-CA" sz="1800" dirty="0"/>
          </a:p>
        </p:txBody>
      </p:sp>
      <p:sp>
        <p:nvSpPr>
          <p:cNvPr id="4" name="Slide Number Placeholder 3"/>
          <p:cNvSpPr>
            <a:spLocks noGrp="1"/>
          </p:cNvSpPr>
          <p:nvPr>
            <p:ph type="sldNum" sz="quarter" idx="10"/>
          </p:nvPr>
        </p:nvSpPr>
        <p:spPr/>
        <p:txBody>
          <a:bodyPr/>
          <a:lstStyle/>
          <a:p>
            <a:fld id="{28980EAE-8503-4DAD-9F3B-0D930AF9287E}" type="slidenum">
              <a:rPr lang="en-CA" smtClean="0"/>
              <a:pPr/>
              <a:t>9</a:t>
            </a:fld>
            <a:endParaRPr lang="en-CA"/>
          </a:p>
        </p:txBody>
      </p:sp>
    </p:spTree>
    <p:extLst>
      <p:ext uri="{BB962C8B-B14F-4D97-AF65-F5344CB8AC3E}">
        <p14:creationId xmlns:p14="http://schemas.microsoft.com/office/powerpoint/2010/main" val="2662772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2F0F60-B780-4DE1-A88F-C709BD8BDF2C}" type="slidenum">
              <a:rPr lang="en-CA" smtClean="0"/>
              <a:pPr/>
              <a:t>‹#›</a:t>
            </a:fld>
            <a:endParaRPr lang="en-CA"/>
          </a:p>
        </p:txBody>
      </p:sp>
      <p:pic>
        <p:nvPicPr>
          <p:cNvPr id="8" name="Picture 7"/>
          <p:cNvPicPr>
            <a:picLocks noChangeAspect="1"/>
          </p:cNvPicPr>
          <p:nvPr userDrawn="1"/>
        </p:nvPicPr>
        <p:blipFill>
          <a:blip r:embed="rId2" cstate="print"/>
          <a:stretch>
            <a:fillRect/>
          </a:stretch>
        </p:blipFill>
        <p:spPr>
          <a:xfrm>
            <a:off x="0" y="0"/>
            <a:ext cx="2152381" cy="1380952"/>
          </a:xfrm>
          <a:prstGeom prst="rect">
            <a:avLst/>
          </a:prstGeom>
        </p:spPr>
      </p:pic>
    </p:spTree>
    <p:extLst>
      <p:ext uri="{BB962C8B-B14F-4D97-AF65-F5344CB8AC3E}">
        <p14:creationId xmlns:p14="http://schemas.microsoft.com/office/powerpoint/2010/main" val="1696677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2F0F60-B780-4DE1-A88F-C709BD8BDF2C}" type="slidenum">
              <a:rPr lang="en-CA" smtClean="0"/>
              <a:pPr/>
              <a:t>‹#›</a:t>
            </a:fld>
            <a:endParaRPr lang="en-CA"/>
          </a:p>
        </p:txBody>
      </p:sp>
      <p:sp>
        <p:nvSpPr>
          <p:cNvPr id="7" name="Rectangle 6"/>
          <p:cNvSpPr/>
          <p:nvPr userDrawn="1"/>
        </p:nvSpPr>
        <p:spPr>
          <a:xfrm>
            <a:off x="0" y="6744678"/>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Rectangle 7"/>
          <p:cNvSpPr/>
          <p:nvPr userDrawn="1"/>
        </p:nvSpPr>
        <p:spPr>
          <a:xfrm>
            <a:off x="0" y="0"/>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272486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2F0F60-B780-4DE1-A88F-C709BD8BDF2C}" type="slidenum">
              <a:rPr lang="en-CA" smtClean="0"/>
              <a:pPr/>
              <a:t>‹#›</a:t>
            </a:fld>
            <a:endParaRPr lang="en-CA"/>
          </a:p>
        </p:txBody>
      </p:sp>
      <p:sp>
        <p:nvSpPr>
          <p:cNvPr id="7" name="Rectangle 6"/>
          <p:cNvSpPr/>
          <p:nvPr userDrawn="1"/>
        </p:nvSpPr>
        <p:spPr>
          <a:xfrm>
            <a:off x="0" y="6744678"/>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Rectangle 7"/>
          <p:cNvSpPr/>
          <p:nvPr userDrawn="1"/>
        </p:nvSpPr>
        <p:spPr>
          <a:xfrm>
            <a:off x="0" y="0"/>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158016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760" y="146829"/>
            <a:ext cx="9555480" cy="1325563"/>
          </a:xfrm>
        </p:spPr>
        <p:txBody>
          <a:bodyPr/>
          <a:lstStyle>
            <a:lvl1pPr>
              <a:defRPr b="1">
                <a:solidFill>
                  <a:schemeClr val="accent6">
                    <a:lumMod val="50000"/>
                  </a:schemeClr>
                </a:solidFill>
                <a:latin typeface="+mn-lt"/>
              </a:defRPr>
            </a:lvl1pPr>
          </a:lstStyle>
          <a:p>
            <a:r>
              <a:rPr lang="en-US" dirty="0" smtClean="0"/>
              <a:t>Click to edit Master title style</a:t>
            </a:r>
            <a:endParaRPr lang="en-CA" dirty="0"/>
          </a:p>
        </p:txBody>
      </p:sp>
      <p:sp>
        <p:nvSpPr>
          <p:cNvPr id="3" name="Content Placeholder 2"/>
          <p:cNvSpPr>
            <a:spLocks noGrp="1"/>
          </p:cNvSpPr>
          <p:nvPr>
            <p:ph idx="1"/>
          </p:nvPr>
        </p:nvSpPr>
        <p:spPr>
          <a:xfrm>
            <a:off x="838200" y="1825625"/>
            <a:ext cx="10988040" cy="4351338"/>
          </a:xfrm>
        </p:spPr>
        <p:txBody>
          <a:bodyPr/>
          <a:lstStyle>
            <a:lvl1pPr>
              <a:defRPr>
                <a:solidFill>
                  <a:schemeClr val="accent6">
                    <a:lumMod val="50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7" name="Picture 6"/>
          <p:cNvPicPr>
            <a:picLocks noChangeAspect="1"/>
          </p:cNvPicPr>
          <p:nvPr userDrawn="1"/>
        </p:nvPicPr>
        <p:blipFill>
          <a:blip r:embed="rId2" cstate="print"/>
          <a:stretch>
            <a:fillRect/>
          </a:stretch>
        </p:blipFill>
        <p:spPr>
          <a:xfrm>
            <a:off x="0" y="0"/>
            <a:ext cx="2152381" cy="1380952"/>
          </a:xfrm>
          <a:prstGeom prst="rect">
            <a:avLst/>
          </a:prstGeom>
        </p:spPr>
      </p:pic>
      <p:sp>
        <p:nvSpPr>
          <p:cNvPr id="5" name="Slide Number Placeholder 6"/>
          <p:cNvSpPr>
            <a:spLocks noGrp="1"/>
          </p:cNvSpPr>
          <p:nvPr>
            <p:ph type="sldNum" sz="quarter" idx="12"/>
          </p:nvPr>
        </p:nvSpPr>
        <p:spPr>
          <a:xfrm>
            <a:off x="11353800" y="6311900"/>
            <a:ext cx="683079" cy="365125"/>
          </a:xfrm>
        </p:spPr>
        <p:txBody>
          <a:bodyPr/>
          <a:lstStyle/>
          <a:p>
            <a:fld id="{682F0F60-B780-4DE1-A88F-C709BD8BDF2C}" type="slidenum">
              <a:rPr lang="en-CA" smtClean="0"/>
              <a:pPr/>
              <a:t>‹#›</a:t>
            </a:fld>
            <a:endParaRPr lang="en-CA"/>
          </a:p>
        </p:txBody>
      </p:sp>
      <p:sp>
        <p:nvSpPr>
          <p:cNvPr id="6" name="Rectangle 5"/>
          <p:cNvSpPr/>
          <p:nvPr userDrawn="1"/>
        </p:nvSpPr>
        <p:spPr>
          <a:xfrm>
            <a:off x="0" y="6744678"/>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Rectangle 7"/>
          <p:cNvSpPr/>
          <p:nvPr userDrawn="1"/>
        </p:nvSpPr>
        <p:spPr>
          <a:xfrm>
            <a:off x="0" y="0"/>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228302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2F0F60-B780-4DE1-A88F-C709BD8BDF2C}" type="slidenum">
              <a:rPr lang="en-CA" smtClean="0"/>
              <a:pPr/>
              <a:t>‹#›</a:t>
            </a:fld>
            <a:endParaRPr lang="en-CA"/>
          </a:p>
        </p:txBody>
      </p:sp>
      <p:sp>
        <p:nvSpPr>
          <p:cNvPr id="7" name="Rectangle 6"/>
          <p:cNvSpPr/>
          <p:nvPr userDrawn="1"/>
        </p:nvSpPr>
        <p:spPr>
          <a:xfrm>
            <a:off x="0" y="6744678"/>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Rectangle 7"/>
          <p:cNvSpPr/>
          <p:nvPr userDrawn="1"/>
        </p:nvSpPr>
        <p:spPr>
          <a:xfrm>
            <a:off x="0" y="0"/>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22531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50000"/>
                  </a:schemeClr>
                </a:solidFill>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accent6">
                    <a:lumMod val="50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accent6">
                    <a:lumMod val="50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12"/>
          </p:nvPr>
        </p:nvSpPr>
        <p:spPr>
          <a:xfrm>
            <a:off x="11353800" y="6311900"/>
            <a:ext cx="683079" cy="365125"/>
          </a:xfrm>
        </p:spPr>
        <p:txBody>
          <a:bodyPr/>
          <a:lstStyle/>
          <a:p>
            <a:fld id="{682F0F60-B780-4DE1-A88F-C709BD8BDF2C}" type="slidenum">
              <a:rPr lang="en-CA" smtClean="0"/>
              <a:pPr/>
              <a:t>‹#›</a:t>
            </a:fld>
            <a:endParaRPr lang="en-CA"/>
          </a:p>
        </p:txBody>
      </p:sp>
      <p:sp>
        <p:nvSpPr>
          <p:cNvPr id="6" name="Rectangle 5"/>
          <p:cNvSpPr/>
          <p:nvPr userDrawn="1"/>
        </p:nvSpPr>
        <p:spPr>
          <a:xfrm>
            <a:off x="0" y="6744678"/>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Rectangle 7"/>
          <p:cNvSpPr/>
          <p:nvPr userDrawn="1"/>
        </p:nvSpPr>
        <p:spPr>
          <a:xfrm>
            <a:off x="0" y="0"/>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9912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82F0F60-B780-4DE1-A88F-C709BD8BDF2C}" type="slidenum">
              <a:rPr lang="en-CA" smtClean="0"/>
              <a:pPr/>
              <a:t>‹#›</a:t>
            </a:fld>
            <a:endParaRPr lang="en-CA"/>
          </a:p>
        </p:txBody>
      </p:sp>
      <p:sp>
        <p:nvSpPr>
          <p:cNvPr id="10" name="Rectangle 9"/>
          <p:cNvSpPr/>
          <p:nvPr userDrawn="1"/>
        </p:nvSpPr>
        <p:spPr>
          <a:xfrm>
            <a:off x="0" y="6744678"/>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1" name="Rectangle 10"/>
          <p:cNvSpPr/>
          <p:nvPr userDrawn="1"/>
        </p:nvSpPr>
        <p:spPr>
          <a:xfrm>
            <a:off x="0" y="0"/>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25530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82F0F60-B780-4DE1-A88F-C709BD8BDF2C}" type="slidenum">
              <a:rPr lang="en-CA" smtClean="0"/>
              <a:pPr/>
              <a:t>‹#›</a:t>
            </a:fld>
            <a:endParaRPr lang="en-CA"/>
          </a:p>
        </p:txBody>
      </p:sp>
      <p:sp>
        <p:nvSpPr>
          <p:cNvPr id="6" name="Rectangle 5"/>
          <p:cNvSpPr/>
          <p:nvPr userDrawn="1"/>
        </p:nvSpPr>
        <p:spPr>
          <a:xfrm>
            <a:off x="0" y="6744678"/>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7" name="Rectangle 6"/>
          <p:cNvSpPr/>
          <p:nvPr userDrawn="1"/>
        </p:nvSpPr>
        <p:spPr>
          <a:xfrm>
            <a:off x="0" y="0"/>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425105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82F0F60-B780-4DE1-A88F-C709BD8BDF2C}" type="slidenum">
              <a:rPr lang="en-CA" smtClean="0"/>
              <a:pPr/>
              <a:t>‹#›</a:t>
            </a:fld>
            <a:endParaRPr lang="en-CA"/>
          </a:p>
        </p:txBody>
      </p:sp>
      <p:sp>
        <p:nvSpPr>
          <p:cNvPr id="5" name="Rectangle 4"/>
          <p:cNvSpPr/>
          <p:nvPr userDrawn="1"/>
        </p:nvSpPr>
        <p:spPr>
          <a:xfrm>
            <a:off x="0" y="6744678"/>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Rectangle 5"/>
          <p:cNvSpPr/>
          <p:nvPr userDrawn="1"/>
        </p:nvSpPr>
        <p:spPr>
          <a:xfrm>
            <a:off x="0" y="0"/>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142353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82F0F60-B780-4DE1-A88F-C709BD8BDF2C}" type="slidenum">
              <a:rPr lang="en-CA" smtClean="0"/>
              <a:pPr/>
              <a:t>‹#›</a:t>
            </a:fld>
            <a:endParaRPr lang="en-CA"/>
          </a:p>
        </p:txBody>
      </p:sp>
      <p:sp>
        <p:nvSpPr>
          <p:cNvPr id="8" name="Rectangle 7"/>
          <p:cNvSpPr/>
          <p:nvPr userDrawn="1"/>
        </p:nvSpPr>
        <p:spPr>
          <a:xfrm>
            <a:off x="0" y="6744678"/>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9" name="Rectangle 8"/>
          <p:cNvSpPr/>
          <p:nvPr userDrawn="1"/>
        </p:nvSpPr>
        <p:spPr>
          <a:xfrm>
            <a:off x="0" y="0"/>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404920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82F0F60-B780-4DE1-A88F-C709BD8BDF2C}" type="slidenum">
              <a:rPr lang="en-CA" smtClean="0"/>
              <a:pPr/>
              <a:t>‹#›</a:t>
            </a:fld>
            <a:endParaRPr lang="en-CA"/>
          </a:p>
        </p:txBody>
      </p:sp>
      <p:sp>
        <p:nvSpPr>
          <p:cNvPr id="8" name="Rectangle 7"/>
          <p:cNvSpPr/>
          <p:nvPr userDrawn="1"/>
        </p:nvSpPr>
        <p:spPr>
          <a:xfrm>
            <a:off x="0" y="6744678"/>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9" name="Rectangle 8"/>
          <p:cNvSpPr/>
          <p:nvPr userDrawn="1"/>
        </p:nvSpPr>
        <p:spPr>
          <a:xfrm>
            <a:off x="0" y="0"/>
            <a:ext cx="12192000" cy="1133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2628649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7014" y="365125"/>
            <a:ext cx="9116786"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F0F60-B780-4DE1-A88F-C709BD8BDF2C}" type="slidenum">
              <a:rPr lang="en-CA" smtClean="0"/>
              <a:pPr/>
              <a:t>‹#›</a:t>
            </a:fld>
            <a:endParaRPr lang="en-CA"/>
          </a:p>
        </p:txBody>
      </p:sp>
      <p:pic>
        <p:nvPicPr>
          <p:cNvPr id="7" name="Picture 6"/>
          <p:cNvPicPr>
            <a:picLocks noChangeAspect="1"/>
          </p:cNvPicPr>
          <p:nvPr userDrawn="1"/>
        </p:nvPicPr>
        <p:blipFill>
          <a:blip r:embed="rId13" cstate="print"/>
          <a:stretch>
            <a:fillRect/>
          </a:stretch>
        </p:blipFill>
        <p:spPr>
          <a:xfrm>
            <a:off x="0" y="0"/>
            <a:ext cx="2152381" cy="1380952"/>
          </a:xfrm>
          <a:prstGeom prst="rect">
            <a:avLst/>
          </a:prstGeom>
        </p:spPr>
      </p:pic>
    </p:spTree>
    <p:extLst>
      <p:ext uri="{BB962C8B-B14F-4D97-AF65-F5344CB8AC3E}">
        <p14:creationId xmlns:p14="http://schemas.microsoft.com/office/powerpoint/2010/main" val="3273075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7.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3.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6.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4.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8.jpeg"/><Relationship Id="rId7"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hyperlink" Target="http://www.historymuseum.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atcosl.com/en-ca/About-Us/"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estatesincanada/" TargetMode="External"/><Relationship Id="rId7" Type="http://schemas.openxmlformats.org/officeDocument/2006/relationships/hyperlink" Target="http://www.lumcon.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53800" y="7070441"/>
            <a:ext cx="683079" cy="365125"/>
          </a:xfrm>
        </p:spPr>
        <p:txBody>
          <a:bodyPr/>
          <a:lstStyle/>
          <a:p>
            <a:fld id="{682F0F60-B780-4DE1-A88F-C709BD8BDF2C}" type="slidenum">
              <a:rPr lang="en-CA" smtClean="0"/>
              <a:pPr/>
              <a:t>1</a:t>
            </a:fld>
            <a:endParaRPr lang="en-CA"/>
          </a:p>
        </p:txBody>
      </p:sp>
      <p:pic>
        <p:nvPicPr>
          <p:cNvPr id="5" name="Picture 4"/>
          <p:cNvPicPr>
            <a:picLocks noChangeAspect="1"/>
          </p:cNvPicPr>
          <p:nvPr/>
        </p:nvPicPr>
        <p:blipFill>
          <a:blip r:embed="rId3" cstate="print"/>
          <a:stretch>
            <a:fillRect/>
          </a:stretch>
        </p:blipFill>
        <p:spPr>
          <a:xfrm>
            <a:off x="2272" y="71983"/>
            <a:ext cx="12189728" cy="6721478"/>
          </a:xfrm>
          <a:prstGeom prst="rect">
            <a:avLst/>
          </a:prstGeom>
        </p:spPr>
      </p:pic>
      <p:sp>
        <p:nvSpPr>
          <p:cNvPr id="13" name="Rectangle 12"/>
          <p:cNvSpPr/>
          <p:nvPr/>
        </p:nvSpPr>
        <p:spPr>
          <a:xfrm>
            <a:off x="12657" y="71983"/>
            <a:ext cx="12168958" cy="6721478"/>
          </a:xfrm>
          <a:prstGeom prst="rect">
            <a:avLst/>
          </a:prstGeom>
          <a:solidFill>
            <a:srgbClr val="7F7F7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p:cNvGrpSpPr/>
          <p:nvPr/>
        </p:nvGrpSpPr>
        <p:grpSpPr>
          <a:xfrm>
            <a:off x="170900" y="373018"/>
            <a:ext cx="1894518" cy="1704622"/>
            <a:chOff x="316088" y="191029"/>
            <a:chExt cx="1894518" cy="1704622"/>
          </a:xfrm>
          <a:effectLst/>
        </p:grpSpPr>
        <p:sp>
          <p:nvSpPr>
            <p:cNvPr id="8" name="Freeform 7"/>
            <p:cNvSpPr/>
            <p:nvPr/>
          </p:nvSpPr>
          <p:spPr>
            <a:xfrm>
              <a:off x="948267" y="835378"/>
              <a:ext cx="1027289" cy="801511"/>
            </a:xfrm>
            <a:custGeom>
              <a:avLst/>
              <a:gdLst>
                <a:gd name="connsiteX0" fmla="*/ 1027289 w 1027289"/>
                <a:gd name="connsiteY0" fmla="*/ 801511 h 801511"/>
                <a:gd name="connsiteX1" fmla="*/ 33866 w 1027289"/>
                <a:gd name="connsiteY1" fmla="*/ 801511 h 801511"/>
                <a:gd name="connsiteX2" fmla="*/ 0 w 1027289"/>
                <a:gd name="connsiteY2" fmla="*/ 395111 h 801511"/>
                <a:gd name="connsiteX3" fmla="*/ 519289 w 1027289"/>
                <a:gd name="connsiteY3" fmla="*/ 0 h 801511"/>
                <a:gd name="connsiteX4" fmla="*/ 993422 w 1027289"/>
                <a:gd name="connsiteY4" fmla="*/ 462844 h 801511"/>
                <a:gd name="connsiteX5" fmla="*/ 1027289 w 1027289"/>
                <a:gd name="connsiteY5" fmla="*/ 801511 h 80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7289" h="801511">
                  <a:moveTo>
                    <a:pt x="1027289" y="801511"/>
                  </a:moveTo>
                  <a:lnTo>
                    <a:pt x="33866" y="801511"/>
                  </a:lnTo>
                  <a:lnTo>
                    <a:pt x="0" y="395111"/>
                  </a:lnTo>
                  <a:lnTo>
                    <a:pt x="519289" y="0"/>
                  </a:lnTo>
                  <a:lnTo>
                    <a:pt x="993422" y="462844"/>
                  </a:lnTo>
                  <a:lnTo>
                    <a:pt x="1027289" y="8015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42688"/>
            <a:stretch/>
          </p:blipFill>
          <p:spPr>
            <a:xfrm>
              <a:off x="316088" y="191029"/>
              <a:ext cx="1894518" cy="1704622"/>
            </a:xfrm>
            <a:prstGeom prst="rect">
              <a:avLst/>
            </a:prstGeom>
          </p:spPr>
        </p:pic>
      </p:gr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1" b="-20987"/>
          <a:stretch/>
        </p:blipFill>
        <p:spPr>
          <a:xfrm>
            <a:off x="399675" y="5550968"/>
            <a:ext cx="1834096" cy="1096602"/>
          </a:xfrm>
          <a:prstGeom prst="rect">
            <a:avLst/>
          </a:prstGeom>
          <a:effectLst>
            <a:glow rad="38100">
              <a:schemeClr val="bg1"/>
            </a:glow>
          </a:effectLst>
        </p:spPr>
      </p:pic>
      <p:sp>
        <p:nvSpPr>
          <p:cNvPr id="12" name="Subtitle 2"/>
          <p:cNvSpPr txBox="1">
            <a:spLocks/>
          </p:cNvSpPr>
          <p:nvPr/>
        </p:nvSpPr>
        <p:spPr>
          <a:xfrm>
            <a:off x="2244156" y="4914762"/>
            <a:ext cx="9144000" cy="1236133"/>
          </a:xfrm>
          <a:prstGeom prst="rect">
            <a:avLst/>
          </a:prstGeom>
        </p:spPr>
        <p:txBody>
          <a:bodyPr vert="horz" lIns="91440" tIns="45720" rIns="91440" bIns="45720" rtlCol="0">
            <a:noAutofit/>
          </a:bodyPr>
          <a:lstStyle>
            <a:lvl1pPr marL="0" indent="0" algn="ctr" defTabSz="914377" rtl="0" eaLnBrk="1" latinLnBrk="0" hangingPunct="1">
              <a:lnSpc>
                <a:spcPct val="90000"/>
              </a:lnSpc>
              <a:spcBef>
                <a:spcPts val="1000"/>
              </a:spcBef>
              <a:buFont typeface="Arial" panose="020B0604020202020204" pitchFamily="34" charset="0"/>
              <a:buNone/>
              <a:defRPr sz="2400" b="1" kern="1200">
                <a:solidFill>
                  <a:schemeClr val="accent1">
                    <a:lumMod val="50000"/>
                  </a:schemeClr>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2800" dirty="0" smtClean="0">
                <a:solidFill>
                  <a:schemeClr val="bg1"/>
                </a:solidFill>
                <a:effectLst>
                  <a:outerShdw blurRad="38100" dist="63500" dir="2700000" algn="tl">
                    <a:srgbClr val="000000">
                      <a:alpha val="70000"/>
                    </a:srgbClr>
                  </a:outerShdw>
                </a:effectLst>
              </a:rPr>
              <a:t>Prepared for </a:t>
            </a:r>
            <a:br>
              <a:rPr lang="en-CA" sz="2800" dirty="0" smtClean="0">
                <a:solidFill>
                  <a:schemeClr val="bg1"/>
                </a:solidFill>
                <a:effectLst>
                  <a:outerShdw blurRad="38100" dist="63500" dir="2700000" algn="tl">
                    <a:srgbClr val="000000">
                      <a:alpha val="70000"/>
                    </a:srgbClr>
                  </a:outerShdw>
                </a:effectLst>
              </a:rPr>
            </a:br>
            <a:r>
              <a:rPr lang="en-CA" sz="3200" dirty="0" smtClean="0">
                <a:solidFill>
                  <a:schemeClr val="bg1"/>
                </a:solidFill>
                <a:effectLst>
                  <a:outerShdw blurRad="38100" dist="63500" dir="2700000" algn="tl">
                    <a:srgbClr val="000000">
                      <a:alpha val="70000"/>
                    </a:srgbClr>
                  </a:outerShdw>
                </a:effectLst>
              </a:rPr>
              <a:t>Municipal Officials in British Columbia</a:t>
            </a:r>
            <a:br>
              <a:rPr lang="en-CA" sz="3200" dirty="0" smtClean="0">
                <a:solidFill>
                  <a:schemeClr val="bg1"/>
                </a:solidFill>
                <a:effectLst>
                  <a:outerShdw blurRad="38100" dist="63500" dir="2700000" algn="tl">
                    <a:srgbClr val="000000">
                      <a:alpha val="70000"/>
                    </a:srgbClr>
                  </a:outerShdw>
                </a:effectLst>
              </a:rPr>
            </a:br>
            <a:r>
              <a:rPr lang="en-CA" sz="2800" dirty="0" smtClean="0">
                <a:solidFill>
                  <a:schemeClr val="bg1"/>
                </a:solidFill>
                <a:effectLst>
                  <a:outerShdw blurRad="38100" dist="63500" dir="2700000" algn="tl">
                    <a:srgbClr val="000000">
                      <a:alpha val="70000"/>
                    </a:srgbClr>
                  </a:outerShdw>
                </a:effectLst>
              </a:rPr>
              <a:t>August 2017</a:t>
            </a:r>
            <a:endParaRPr lang="en-CA" sz="2800" dirty="0">
              <a:solidFill>
                <a:schemeClr val="bg1"/>
              </a:solidFill>
              <a:effectLst>
                <a:outerShdw blurRad="38100" dist="63500" dir="2700000" algn="tl">
                  <a:srgbClr val="000000">
                    <a:alpha val="70000"/>
                  </a:srgbClr>
                </a:outerShdw>
              </a:effectLst>
            </a:endParaRPr>
          </a:p>
        </p:txBody>
      </p:sp>
      <p:grpSp>
        <p:nvGrpSpPr>
          <p:cNvPr id="3" name="Group 2"/>
          <p:cNvGrpSpPr/>
          <p:nvPr/>
        </p:nvGrpSpPr>
        <p:grpSpPr>
          <a:xfrm>
            <a:off x="-222" y="0"/>
            <a:ext cx="12202607" cy="6879055"/>
            <a:chOff x="-222" y="0"/>
            <a:chExt cx="12202607" cy="6879055"/>
          </a:xfrm>
        </p:grpSpPr>
        <p:sp>
          <p:nvSpPr>
            <p:cNvPr id="2" name="Rectangle 1"/>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222" y="6783017"/>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6" name="Title 1"/>
          <p:cNvSpPr txBox="1">
            <a:spLocks/>
          </p:cNvSpPr>
          <p:nvPr/>
        </p:nvSpPr>
        <p:spPr>
          <a:xfrm>
            <a:off x="2075803" y="1260885"/>
            <a:ext cx="9971461" cy="88200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b="1" kern="1200">
                <a:solidFill>
                  <a:schemeClr val="accent6">
                    <a:lumMod val="50000"/>
                  </a:schemeClr>
                </a:solidFill>
                <a:latin typeface="+mn-lt"/>
                <a:ea typeface="+mj-ea"/>
                <a:cs typeface="+mj-cs"/>
              </a:defRPr>
            </a:lvl1pPr>
          </a:lstStyle>
          <a:p>
            <a:pPr algn="ctr"/>
            <a:r>
              <a:rPr lang="en-CA" i="1" dirty="0" smtClean="0">
                <a:solidFill>
                  <a:schemeClr val="bg1"/>
                </a:solidFill>
              </a:rPr>
              <a:t>Factory-Built Housing in </a:t>
            </a:r>
            <a:r>
              <a:rPr lang="en-CA" i="1" dirty="0">
                <a:solidFill>
                  <a:schemeClr val="bg1"/>
                </a:solidFill>
              </a:rPr>
              <a:t>Canada – Evolution, Regulatory Requirements and Confirmation of Compliance</a:t>
            </a:r>
          </a:p>
        </p:txBody>
      </p:sp>
      <p:sp>
        <p:nvSpPr>
          <p:cNvPr id="17" name="Title 1"/>
          <p:cNvSpPr txBox="1">
            <a:spLocks/>
          </p:cNvSpPr>
          <p:nvPr/>
        </p:nvSpPr>
        <p:spPr>
          <a:xfrm>
            <a:off x="2065416" y="3042957"/>
            <a:ext cx="9971461" cy="10371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b="1" kern="1200">
                <a:solidFill>
                  <a:schemeClr val="accent6">
                    <a:lumMod val="50000"/>
                  </a:schemeClr>
                </a:solidFill>
                <a:latin typeface="+mn-lt"/>
                <a:ea typeface="+mj-ea"/>
                <a:cs typeface="+mj-cs"/>
              </a:defRPr>
            </a:lvl1pPr>
          </a:lstStyle>
          <a:p>
            <a:pPr algn="ctr"/>
            <a:r>
              <a:rPr lang="en-CA" i="1" dirty="0">
                <a:solidFill>
                  <a:schemeClr val="bg1"/>
                </a:solidFill>
              </a:rPr>
              <a:t>Module 2: Prefabricated Buildings – </a:t>
            </a:r>
            <a:br>
              <a:rPr lang="en-CA" i="1" dirty="0">
                <a:solidFill>
                  <a:schemeClr val="bg1"/>
                </a:solidFill>
              </a:rPr>
            </a:br>
            <a:r>
              <a:rPr lang="en-CA" i="1" dirty="0">
                <a:solidFill>
                  <a:schemeClr val="bg1"/>
                </a:solidFill>
              </a:rPr>
              <a:t>Then and Now</a:t>
            </a:r>
          </a:p>
        </p:txBody>
      </p:sp>
    </p:spTree>
    <p:extLst>
      <p:ext uri="{BB962C8B-B14F-4D97-AF65-F5344CB8AC3E}">
        <p14:creationId xmlns:p14="http://schemas.microsoft.com/office/powerpoint/2010/main" val="3931951923"/>
      </p:ext>
    </p:extLst>
  </p:cSld>
  <p:clrMapOvr>
    <a:masterClrMapping/>
  </p:clrMapOvr>
  <mc:AlternateContent xmlns:mc="http://schemas.openxmlformats.org/markup-compatibility/2006" xmlns:p14="http://schemas.microsoft.com/office/powerpoint/2010/main">
    <mc:Choice Requires="p14">
      <p:transition spd="slow" p14:dur="2000" advTm="11620"/>
    </mc:Choice>
    <mc:Fallback xmlns="">
      <p:transition spd="slow" advTm="1162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a:t>
            </a:r>
            <a:r>
              <a:rPr lang="en-CA" dirty="0">
                <a:solidFill>
                  <a:srgbClr val="1B671F"/>
                </a:solidFill>
              </a:rPr>
              <a:t>- Now</a:t>
            </a:r>
          </a:p>
        </p:txBody>
      </p:sp>
      <p:sp>
        <p:nvSpPr>
          <p:cNvPr id="3" name="Content Placeholder 2"/>
          <p:cNvSpPr>
            <a:spLocks noGrp="1"/>
          </p:cNvSpPr>
          <p:nvPr>
            <p:ph idx="1"/>
          </p:nvPr>
        </p:nvSpPr>
        <p:spPr>
          <a:xfrm>
            <a:off x="2249978" y="1466851"/>
            <a:ext cx="9387840" cy="5391150"/>
          </a:xfrm>
        </p:spPr>
        <p:txBody>
          <a:bodyPr>
            <a:normAutofit/>
          </a:bodyPr>
          <a:lstStyle/>
          <a:p>
            <a:pPr marL="0" indent="0">
              <a:spcBef>
                <a:spcPct val="20000"/>
              </a:spcBef>
              <a:buNone/>
            </a:pPr>
            <a:r>
              <a:rPr lang="en-CA" altLang="en-US" dirty="0">
                <a:solidFill>
                  <a:srgbClr val="1B671F"/>
                </a:solidFill>
                <a:latin typeface="Arial" panose="020B0604020202020204" pitchFamily="34" charset="0"/>
              </a:rPr>
              <a:t>Residential</a:t>
            </a:r>
          </a:p>
          <a:p>
            <a:pPr>
              <a:spcBef>
                <a:spcPct val="20000"/>
              </a:spcBef>
              <a:buFont typeface="Times" panose="02020603050405020304" pitchFamily="18" charset="0"/>
              <a:buChar char="•"/>
            </a:pPr>
            <a:r>
              <a:rPr lang="en-CA" altLang="en-US" sz="2600" dirty="0">
                <a:solidFill>
                  <a:schemeClr val="tx1"/>
                </a:solidFill>
                <a:latin typeface="Arial" panose="020B0604020202020204" pitchFamily="34" charset="0"/>
              </a:rPr>
              <a:t>modular</a:t>
            </a:r>
          </a:p>
        </p:txBody>
      </p:sp>
      <p:sp>
        <p:nvSpPr>
          <p:cNvPr id="4" name="Slide Number Placeholder 3"/>
          <p:cNvSpPr>
            <a:spLocks noGrp="1"/>
          </p:cNvSpPr>
          <p:nvPr>
            <p:ph type="sldNum" sz="quarter" idx="12"/>
          </p:nvPr>
        </p:nvSpPr>
        <p:spPr/>
        <p:txBody>
          <a:bodyPr/>
          <a:lstStyle/>
          <a:p>
            <a:r>
              <a:rPr lang="en-CA" dirty="0"/>
              <a:t>10</a:t>
            </a:r>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t>2 -</a:t>
            </a:r>
          </a:p>
        </p:txBody>
      </p:sp>
      <p:grpSp>
        <p:nvGrpSpPr>
          <p:cNvPr id="14" name="Group 13"/>
          <p:cNvGrpSpPr/>
          <p:nvPr/>
        </p:nvGrpSpPr>
        <p:grpSpPr>
          <a:xfrm>
            <a:off x="-222" y="0"/>
            <a:ext cx="12202607" cy="6866985"/>
            <a:chOff x="-222" y="0"/>
            <a:chExt cx="12202607" cy="6866985"/>
          </a:xfrm>
        </p:grpSpPr>
        <p:grpSp>
          <p:nvGrpSpPr>
            <p:cNvPr id="15" name="Group 14"/>
            <p:cNvGrpSpPr/>
            <p:nvPr/>
          </p:nvGrpSpPr>
          <p:grpSpPr>
            <a:xfrm>
              <a:off x="178664" y="191044"/>
              <a:ext cx="1969765" cy="1477918"/>
              <a:chOff x="4947459" y="1320974"/>
              <a:chExt cx="5882652" cy="4413764"/>
            </a:xfrm>
          </p:grpSpPr>
          <p:sp>
            <p:nvSpPr>
              <p:cNvPr id="20" name="Rectangle 19"/>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17" name="Group 16"/>
            <p:cNvGrpSpPr/>
            <p:nvPr/>
          </p:nvGrpSpPr>
          <p:grpSpPr>
            <a:xfrm>
              <a:off x="-222" y="0"/>
              <a:ext cx="12202607" cy="6866985"/>
              <a:chOff x="-222" y="0"/>
              <a:chExt cx="12202607" cy="6866985"/>
            </a:xfrm>
          </p:grpSpPr>
          <p:sp>
            <p:nvSpPr>
              <p:cNvPr id="18" name="Rectangle 17"/>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4270930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a:t>
            </a:r>
            <a:r>
              <a:rPr lang="en-CA" dirty="0">
                <a:solidFill>
                  <a:srgbClr val="1B671F"/>
                </a:solidFill>
              </a:rPr>
              <a:t>- Now</a:t>
            </a:r>
          </a:p>
        </p:txBody>
      </p:sp>
      <p:sp>
        <p:nvSpPr>
          <p:cNvPr id="3" name="Content Placeholder 2"/>
          <p:cNvSpPr>
            <a:spLocks noGrp="1"/>
          </p:cNvSpPr>
          <p:nvPr>
            <p:ph idx="1"/>
          </p:nvPr>
        </p:nvSpPr>
        <p:spPr>
          <a:xfrm>
            <a:off x="2249978" y="1466851"/>
            <a:ext cx="9387840" cy="2967989"/>
          </a:xfrm>
        </p:spPr>
        <p:txBody>
          <a:bodyPr>
            <a:normAutofit/>
          </a:bodyPr>
          <a:lstStyle/>
          <a:p>
            <a:pPr marL="0" indent="0">
              <a:spcBef>
                <a:spcPct val="20000"/>
              </a:spcBef>
              <a:buNone/>
            </a:pPr>
            <a:r>
              <a:rPr lang="en-CA" altLang="en-US" dirty="0">
                <a:solidFill>
                  <a:srgbClr val="1B671F"/>
                </a:solidFill>
                <a:latin typeface="Arial" panose="020B0604020202020204" pitchFamily="34" charset="0"/>
              </a:rPr>
              <a:t>Residential</a:t>
            </a:r>
          </a:p>
          <a:p>
            <a:pPr>
              <a:spcBef>
                <a:spcPct val="20000"/>
              </a:spcBef>
              <a:buFont typeface="Times" panose="02020603050405020304" pitchFamily="18" charset="0"/>
              <a:buChar char="•"/>
            </a:pPr>
            <a:r>
              <a:rPr lang="en-CA" altLang="en-US" sz="2600" dirty="0">
                <a:solidFill>
                  <a:schemeClr val="tx1"/>
                </a:solidFill>
                <a:latin typeface="Arial" panose="020B0604020202020204" pitchFamily="34" charset="0"/>
              </a:rPr>
              <a:t>modular</a:t>
            </a:r>
          </a:p>
        </p:txBody>
      </p:sp>
      <p:sp>
        <p:nvSpPr>
          <p:cNvPr id="4" name="Slide Number Placeholder 3"/>
          <p:cNvSpPr>
            <a:spLocks noGrp="1"/>
          </p:cNvSpPr>
          <p:nvPr>
            <p:ph type="sldNum" sz="quarter" idx="12"/>
          </p:nvPr>
        </p:nvSpPr>
        <p:spPr/>
        <p:txBody>
          <a:bodyPr/>
          <a:lstStyle/>
          <a:p>
            <a:r>
              <a:rPr lang="en-CA" dirty="0"/>
              <a:t>11</a:t>
            </a:r>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t>2 -</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3305" t="24086" r="11879" b="55054"/>
          <a:stretch/>
        </p:blipFill>
        <p:spPr>
          <a:xfrm>
            <a:off x="6766604" y="1816145"/>
            <a:ext cx="3225059" cy="1587975"/>
          </a:xfrm>
          <a:prstGeom prst="rect">
            <a:avLst/>
          </a:prstGeom>
        </p:spPr>
      </p:pic>
      <p:sp>
        <p:nvSpPr>
          <p:cNvPr id="14" name="Rectangle 13"/>
          <p:cNvSpPr/>
          <p:nvPr/>
        </p:nvSpPr>
        <p:spPr>
          <a:xfrm>
            <a:off x="6764657" y="3404120"/>
            <a:ext cx="2080415" cy="307472"/>
          </a:xfrm>
          <a:prstGeom prst="rect">
            <a:avLst/>
          </a:prstGeom>
        </p:spPr>
        <p:txBody>
          <a:bodyPr wrap="none">
            <a:spAutoFit/>
          </a:bodyPr>
          <a:lstStyle/>
          <a:p>
            <a:pPr eaLnBrk="0" hangingPunct="0"/>
            <a:r>
              <a:rPr lang="en-CA" sz="1200" i="1" dirty="0"/>
              <a:t>Linden, Kent Homes, NB</a:t>
            </a:r>
          </a:p>
        </p:txBody>
      </p:sp>
      <p:grpSp>
        <p:nvGrpSpPr>
          <p:cNvPr id="17" name="Group 16"/>
          <p:cNvGrpSpPr/>
          <p:nvPr/>
        </p:nvGrpSpPr>
        <p:grpSpPr>
          <a:xfrm>
            <a:off x="-10607" y="-29373"/>
            <a:ext cx="12202607" cy="6866985"/>
            <a:chOff x="-222" y="0"/>
            <a:chExt cx="12202607" cy="6866985"/>
          </a:xfrm>
        </p:grpSpPr>
        <p:grpSp>
          <p:nvGrpSpPr>
            <p:cNvPr id="18" name="Group 17"/>
            <p:cNvGrpSpPr/>
            <p:nvPr/>
          </p:nvGrpSpPr>
          <p:grpSpPr>
            <a:xfrm>
              <a:off x="178664" y="191044"/>
              <a:ext cx="1969765" cy="1477918"/>
              <a:chOff x="4947459" y="1320974"/>
              <a:chExt cx="5882652" cy="4413764"/>
            </a:xfrm>
          </p:grpSpPr>
          <p:sp>
            <p:nvSpPr>
              <p:cNvPr id="23" name="Rectangle 22"/>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20" name="Group 19"/>
            <p:cNvGrpSpPr/>
            <p:nvPr/>
          </p:nvGrpSpPr>
          <p:grpSpPr>
            <a:xfrm>
              <a:off x="-222" y="0"/>
              <a:ext cx="12202607" cy="6866985"/>
              <a:chOff x="-222" y="0"/>
              <a:chExt cx="12202607" cy="6866985"/>
            </a:xfrm>
          </p:grpSpPr>
          <p:sp>
            <p:nvSpPr>
              <p:cNvPr id="21" name="Rectangle 20"/>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37421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a:t>
            </a:r>
            <a:r>
              <a:rPr lang="en-CA" dirty="0">
                <a:solidFill>
                  <a:srgbClr val="1B671F"/>
                </a:solidFill>
              </a:rPr>
              <a:t>- Now</a:t>
            </a:r>
          </a:p>
        </p:txBody>
      </p:sp>
      <p:sp>
        <p:nvSpPr>
          <p:cNvPr id="3" name="Content Placeholder 2"/>
          <p:cNvSpPr>
            <a:spLocks noGrp="1"/>
          </p:cNvSpPr>
          <p:nvPr>
            <p:ph idx="1"/>
          </p:nvPr>
        </p:nvSpPr>
        <p:spPr>
          <a:xfrm>
            <a:off x="2249978" y="1466851"/>
            <a:ext cx="9387840" cy="5353050"/>
          </a:xfrm>
        </p:spPr>
        <p:txBody>
          <a:bodyPr>
            <a:normAutofit/>
          </a:bodyPr>
          <a:lstStyle/>
          <a:p>
            <a:pPr marL="0" indent="0">
              <a:spcBef>
                <a:spcPct val="20000"/>
              </a:spcBef>
              <a:buNone/>
            </a:pPr>
            <a:r>
              <a:rPr lang="en-CA" altLang="en-US" dirty="0">
                <a:solidFill>
                  <a:srgbClr val="1B671F"/>
                </a:solidFill>
                <a:latin typeface="Arial" panose="020B0604020202020204" pitchFamily="34" charset="0"/>
              </a:rPr>
              <a:t>Residential</a:t>
            </a:r>
          </a:p>
          <a:p>
            <a:pPr>
              <a:spcBef>
                <a:spcPct val="20000"/>
              </a:spcBef>
              <a:buFont typeface="Times" panose="02020603050405020304" pitchFamily="18" charset="0"/>
              <a:buChar char="•"/>
            </a:pPr>
            <a:r>
              <a:rPr lang="en-CA" altLang="en-US" sz="2600" dirty="0">
                <a:solidFill>
                  <a:schemeClr val="tx1"/>
                </a:solidFill>
                <a:latin typeface="Arial" panose="020B0604020202020204" pitchFamily="34" charset="0"/>
              </a:rPr>
              <a:t>modular</a:t>
            </a:r>
          </a:p>
        </p:txBody>
      </p:sp>
      <p:sp>
        <p:nvSpPr>
          <p:cNvPr id="4" name="Slide Number Placeholder 3"/>
          <p:cNvSpPr>
            <a:spLocks noGrp="1"/>
          </p:cNvSpPr>
          <p:nvPr>
            <p:ph type="sldNum" sz="quarter" idx="12"/>
          </p:nvPr>
        </p:nvSpPr>
        <p:spPr/>
        <p:txBody>
          <a:bodyPr/>
          <a:lstStyle/>
          <a:p>
            <a:r>
              <a:rPr lang="en-CA" dirty="0"/>
              <a:t>12</a:t>
            </a:r>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t>2 -</a:t>
            </a:r>
          </a:p>
        </p:txBody>
      </p:sp>
      <p:grpSp>
        <p:nvGrpSpPr>
          <p:cNvPr id="5" name="Group 4"/>
          <p:cNvGrpSpPr/>
          <p:nvPr/>
        </p:nvGrpSpPr>
        <p:grpSpPr>
          <a:xfrm>
            <a:off x="2516306" y="1816145"/>
            <a:ext cx="8334621" cy="4491522"/>
            <a:chOff x="1178202" y="2440146"/>
            <a:chExt cx="7508598" cy="4046379"/>
          </a:xfrm>
        </p:grpSpPr>
        <p:grpSp>
          <p:nvGrpSpPr>
            <p:cNvPr id="13" name="Group 12"/>
            <p:cNvGrpSpPr/>
            <p:nvPr/>
          </p:nvGrpSpPr>
          <p:grpSpPr>
            <a:xfrm>
              <a:off x="4672807" y="3615871"/>
              <a:ext cx="4013993" cy="2627913"/>
              <a:chOff x="984549" y="4083571"/>
              <a:chExt cx="4013993" cy="2627913"/>
            </a:xfrm>
          </p:grpSpPr>
          <p:grpSp>
            <p:nvGrpSpPr>
              <p:cNvPr id="14" name="Group 13"/>
              <p:cNvGrpSpPr/>
              <p:nvPr/>
            </p:nvGrpSpPr>
            <p:grpSpPr>
              <a:xfrm>
                <a:off x="1205150" y="4625622"/>
                <a:ext cx="3793392" cy="2085862"/>
                <a:chOff x="5186562" y="2233630"/>
                <a:chExt cx="3793392" cy="2085862"/>
              </a:xfrm>
            </p:grpSpPr>
            <p:sp>
              <p:nvSpPr>
                <p:cNvPr id="19" name="TextBox 41"/>
                <p:cNvSpPr txBox="1">
                  <a:spLocks noChangeArrowheads="1"/>
                </p:cNvSpPr>
                <p:nvPr/>
              </p:nvSpPr>
              <p:spPr bwMode="auto">
                <a:xfrm>
                  <a:off x="5186562" y="4042493"/>
                  <a:ext cx="2197100" cy="276999"/>
                </a:xfrm>
                <a:prstGeom prst="rect">
                  <a:avLst/>
                </a:prstGeom>
                <a:noFill/>
                <a:ln w="9525">
                  <a:noFill/>
                  <a:miter lim="800000"/>
                  <a:headEnd/>
                  <a:tailEnd/>
                </a:ln>
              </p:spPr>
              <p:txBody>
                <a:bodyPr>
                  <a:spAutoFit/>
                </a:bodyPr>
                <a:lstStyle/>
                <a:p>
                  <a:pPr eaLnBrk="0" hangingPunct="0"/>
                  <a:r>
                    <a:rPr lang="en-CA" sz="1200" i="1" dirty="0" err="1"/>
                    <a:t>Exelsa</a:t>
                  </a:r>
                  <a:r>
                    <a:rPr lang="en-CA" sz="1200" i="1" dirty="0"/>
                    <a:t>, </a:t>
                  </a:r>
                  <a:r>
                    <a:rPr lang="en-CA" sz="1200" i="1" dirty="0" err="1"/>
                    <a:t>Profab</a:t>
                  </a:r>
                  <a:r>
                    <a:rPr lang="en-CA" sz="1200" i="1" dirty="0"/>
                    <a:t>, QC</a:t>
                  </a:r>
                </a:p>
              </p:txBody>
            </p:sp>
            <p:pic>
              <p:nvPicPr>
                <p:cNvPr id="20" name="Picture 19"/>
                <p:cNvPicPr>
                  <a:picLocks noChangeAspect="1"/>
                </p:cNvPicPr>
                <p:nvPr/>
              </p:nvPicPr>
              <p:blipFill rotWithShape="1">
                <a:blip r:embed="rId3" cstate="print"/>
                <a:srcRect l="4864" t="23252" r="33629" b="41084"/>
                <a:stretch/>
              </p:blipFill>
              <p:spPr>
                <a:xfrm>
                  <a:off x="5286375" y="2233630"/>
                  <a:ext cx="3693579" cy="1855978"/>
                </a:xfrm>
                <a:prstGeom prst="rect">
                  <a:avLst/>
                </a:prstGeom>
              </p:spPr>
            </p:pic>
          </p:gr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83378" t="24086" r="12448" b="62939"/>
              <a:stretch/>
            </p:blipFill>
            <p:spPr>
              <a:xfrm rot="3600000">
                <a:off x="1361854" y="4135021"/>
                <a:ext cx="529225" cy="1228483"/>
              </a:xfrm>
              <a:prstGeom prst="rect">
                <a:avLst/>
              </a:prstGeom>
              <a:ln>
                <a:noFill/>
              </a:ln>
            </p:spPr>
          </p:pic>
          <p:sp>
            <p:nvSpPr>
              <p:cNvPr id="16" name="Rectangle 15"/>
              <p:cNvSpPr/>
              <p:nvPr/>
            </p:nvSpPr>
            <p:spPr bwMode="auto">
              <a:xfrm rot="19800000">
                <a:off x="1039178" y="4423213"/>
                <a:ext cx="1272311" cy="559435"/>
              </a:xfrm>
              <a:prstGeom prst="rect">
                <a:avLst/>
              </a:prstGeom>
              <a:solidFill>
                <a:srgbClr val="4C604C">
                  <a:alpha val="69804"/>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7" name="Rectangle 16"/>
              <p:cNvSpPr/>
              <p:nvPr/>
            </p:nvSpPr>
            <p:spPr bwMode="auto">
              <a:xfrm>
                <a:off x="1234102" y="4083571"/>
                <a:ext cx="1272311" cy="559435"/>
              </a:xfrm>
              <a:prstGeom prst="rect">
                <a:avLst/>
              </a:prstGeom>
              <a:solidFill>
                <a:srgbClr val="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8" name="Rectangle 17"/>
              <p:cNvSpPr/>
              <p:nvPr/>
            </p:nvSpPr>
            <p:spPr bwMode="auto">
              <a:xfrm rot="16200000">
                <a:off x="505339" y="5063177"/>
                <a:ext cx="1272311" cy="313891"/>
              </a:xfrm>
              <a:prstGeom prst="rect">
                <a:avLst/>
              </a:prstGeom>
              <a:solidFill>
                <a:srgbClr val="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grpSp>
          <p:nvGrpSpPr>
            <p:cNvPr id="21" name="Group 20"/>
            <p:cNvGrpSpPr/>
            <p:nvPr/>
          </p:nvGrpSpPr>
          <p:grpSpPr>
            <a:xfrm>
              <a:off x="1178202" y="4698316"/>
              <a:ext cx="3732616" cy="1788209"/>
              <a:chOff x="1160792" y="4453035"/>
              <a:chExt cx="3732616" cy="1788209"/>
            </a:xfrm>
          </p:grpSpPr>
          <p:pic>
            <p:nvPicPr>
              <p:cNvPr id="22" name="storyphoto" descr="The ceilings aren’t too high, say the owners, who preferred a cozy cottage."/>
              <p:cNvPicPr/>
              <p:nvPr/>
            </p:nvPicPr>
            <p:blipFill rotWithShape="1">
              <a:blip r:embed="rId5" cstate="print"/>
              <a:srcRect t="19535" b="18701"/>
              <a:stretch/>
            </p:blipFill>
            <p:spPr bwMode="auto">
              <a:xfrm>
                <a:off x="1255999" y="4453035"/>
                <a:ext cx="3637409" cy="1512585"/>
              </a:xfrm>
              <a:prstGeom prst="rect">
                <a:avLst/>
              </a:prstGeom>
              <a:noFill/>
              <a:ln w="9525">
                <a:noFill/>
                <a:miter lim="800000"/>
                <a:headEnd/>
                <a:tailEnd/>
              </a:ln>
            </p:spPr>
          </p:pic>
          <p:sp>
            <p:nvSpPr>
              <p:cNvPr id="23" name="TextBox 41"/>
              <p:cNvSpPr txBox="1">
                <a:spLocks noChangeArrowheads="1"/>
              </p:cNvSpPr>
              <p:nvPr/>
            </p:nvSpPr>
            <p:spPr bwMode="auto">
              <a:xfrm>
                <a:off x="1160792" y="5964245"/>
                <a:ext cx="2451088" cy="276999"/>
              </a:xfrm>
              <a:prstGeom prst="rect">
                <a:avLst/>
              </a:prstGeom>
              <a:noFill/>
              <a:ln w="9525">
                <a:noFill/>
                <a:miter lim="800000"/>
                <a:headEnd/>
                <a:tailEnd/>
              </a:ln>
            </p:spPr>
            <p:txBody>
              <a:bodyPr wrap="square">
                <a:spAutoFit/>
              </a:bodyPr>
              <a:lstStyle/>
              <a:p>
                <a:pPr eaLnBrk="0" hangingPunct="0"/>
                <a:r>
                  <a:rPr lang="en-CA" sz="1200" i="1" dirty="0"/>
                  <a:t>Starr Cottage, Royal Homes, ON</a:t>
                </a:r>
              </a:p>
            </p:txBody>
          </p:sp>
        </p:grpSp>
        <p:pic>
          <p:nvPicPr>
            <p:cNvPr id="24" name="Picture 12" descr="Prestige Homes 4"/>
            <p:cNvPicPr>
              <a:picLocks noChangeAspect="1" noChangeArrowheads="1"/>
            </p:cNvPicPr>
            <p:nvPr/>
          </p:nvPicPr>
          <p:blipFill>
            <a:blip r:embed="rId6" cstate="print">
              <a:extLst>
                <a:ext uri="{28A0092B-C50C-407E-A947-70E740481C1C}">
                  <a14:useLocalDpi xmlns:a14="http://schemas.microsoft.com/office/drawing/2010/main" val="0"/>
                </a:ext>
              </a:extLst>
            </a:blip>
            <a:srcRect b="16499"/>
            <a:stretch>
              <a:fillRect/>
            </a:stretch>
          </p:blipFill>
          <p:spPr bwMode="auto">
            <a:xfrm>
              <a:off x="2250475" y="3114991"/>
              <a:ext cx="2619974" cy="14587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005510" y="2440146"/>
              <a:ext cx="2907186" cy="1707594"/>
              <a:chOff x="1549720" y="2804699"/>
              <a:chExt cx="2907186" cy="1707594"/>
            </a:xfrm>
          </p:grpSpPr>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33305" t="24086" r="11879" b="55054"/>
              <a:stretch/>
            </p:blipFill>
            <p:spPr>
              <a:xfrm>
                <a:off x="1551474" y="2804699"/>
                <a:ext cx="2905432" cy="1430595"/>
              </a:xfrm>
              <a:prstGeom prst="rect">
                <a:avLst/>
              </a:prstGeom>
            </p:spPr>
          </p:pic>
          <p:sp>
            <p:nvSpPr>
              <p:cNvPr id="12" name="Rectangle 11"/>
              <p:cNvSpPr/>
              <p:nvPr/>
            </p:nvSpPr>
            <p:spPr>
              <a:xfrm>
                <a:off x="1549720" y="4235294"/>
                <a:ext cx="1874231" cy="276999"/>
              </a:xfrm>
              <a:prstGeom prst="rect">
                <a:avLst/>
              </a:prstGeom>
            </p:spPr>
            <p:txBody>
              <a:bodyPr wrap="none">
                <a:spAutoFit/>
              </a:bodyPr>
              <a:lstStyle/>
              <a:p>
                <a:pPr eaLnBrk="0" hangingPunct="0"/>
                <a:r>
                  <a:rPr lang="en-CA" sz="1200" i="1" dirty="0"/>
                  <a:t>Linden, Kent Homes, NB</a:t>
                </a:r>
              </a:p>
            </p:txBody>
          </p:sp>
        </p:grpSp>
      </p:grpSp>
      <p:grpSp>
        <p:nvGrpSpPr>
          <p:cNvPr id="29" name="Group 28"/>
          <p:cNvGrpSpPr/>
          <p:nvPr/>
        </p:nvGrpSpPr>
        <p:grpSpPr>
          <a:xfrm>
            <a:off x="-222" y="0"/>
            <a:ext cx="12202607" cy="6866985"/>
            <a:chOff x="-222" y="0"/>
            <a:chExt cx="12202607" cy="6866985"/>
          </a:xfrm>
        </p:grpSpPr>
        <p:grpSp>
          <p:nvGrpSpPr>
            <p:cNvPr id="30" name="Group 29"/>
            <p:cNvGrpSpPr/>
            <p:nvPr/>
          </p:nvGrpSpPr>
          <p:grpSpPr>
            <a:xfrm>
              <a:off x="178664" y="191044"/>
              <a:ext cx="1969765" cy="1477918"/>
              <a:chOff x="4947459" y="1320974"/>
              <a:chExt cx="5882652" cy="4413764"/>
            </a:xfrm>
          </p:grpSpPr>
          <p:sp>
            <p:nvSpPr>
              <p:cNvPr id="35" name="Rectangle 34"/>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32" name="Group 31"/>
            <p:cNvGrpSpPr/>
            <p:nvPr/>
          </p:nvGrpSpPr>
          <p:grpSpPr>
            <a:xfrm>
              <a:off x="-222" y="0"/>
              <a:ext cx="12202607" cy="6866985"/>
              <a:chOff x="-222" y="0"/>
              <a:chExt cx="12202607" cy="6866985"/>
            </a:xfrm>
          </p:grpSpPr>
          <p:sp>
            <p:nvSpPr>
              <p:cNvPr id="33" name="Rectangle 32"/>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91774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a:t>
            </a:r>
            <a:r>
              <a:rPr lang="en-CA" dirty="0">
                <a:solidFill>
                  <a:srgbClr val="1B671F"/>
                </a:solidFill>
              </a:rPr>
              <a:t>- Now</a:t>
            </a:r>
          </a:p>
        </p:txBody>
      </p:sp>
      <p:sp>
        <p:nvSpPr>
          <p:cNvPr id="3" name="Content Placeholder 2"/>
          <p:cNvSpPr>
            <a:spLocks noGrp="1"/>
          </p:cNvSpPr>
          <p:nvPr>
            <p:ph idx="1"/>
          </p:nvPr>
        </p:nvSpPr>
        <p:spPr>
          <a:xfrm>
            <a:off x="2249978" y="1460978"/>
            <a:ext cx="9387840" cy="1380310"/>
          </a:xfrm>
        </p:spPr>
        <p:txBody>
          <a:bodyPr>
            <a:normAutofit/>
          </a:bodyPr>
          <a:lstStyle/>
          <a:p>
            <a:pPr marL="0" indent="0">
              <a:spcBef>
                <a:spcPct val="20000"/>
              </a:spcBef>
              <a:buNone/>
            </a:pPr>
            <a:r>
              <a:rPr lang="en-CA" altLang="en-US" dirty="0">
                <a:solidFill>
                  <a:srgbClr val="1B671F"/>
                </a:solidFill>
                <a:latin typeface="Arial" panose="020B0604020202020204" pitchFamily="34" charset="0"/>
              </a:rPr>
              <a:t>Residential</a:t>
            </a:r>
          </a:p>
          <a:p>
            <a:pPr>
              <a:spcBef>
                <a:spcPct val="20000"/>
              </a:spcBef>
              <a:buFont typeface="Times" panose="02020603050405020304" pitchFamily="18" charset="0"/>
              <a:buChar char="•"/>
            </a:pPr>
            <a:r>
              <a:rPr lang="en-CA" altLang="en-US" sz="2600" dirty="0">
                <a:solidFill>
                  <a:schemeClr val="tx1"/>
                </a:solidFill>
                <a:latin typeface="Arial" panose="020B0604020202020204" pitchFamily="34" charset="0"/>
              </a:rPr>
              <a:t>Modular – multi-unit</a:t>
            </a:r>
          </a:p>
        </p:txBody>
      </p:sp>
      <p:sp>
        <p:nvSpPr>
          <p:cNvPr id="4" name="Slide Number Placeholder 3"/>
          <p:cNvSpPr>
            <a:spLocks noGrp="1"/>
          </p:cNvSpPr>
          <p:nvPr>
            <p:ph type="sldNum" sz="quarter" idx="12"/>
          </p:nvPr>
        </p:nvSpPr>
        <p:spPr/>
        <p:txBody>
          <a:bodyPr/>
          <a:lstStyle/>
          <a:p>
            <a:r>
              <a:rPr lang="en-CA" dirty="0"/>
              <a:t>13</a:t>
            </a:r>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t>2 -</a:t>
            </a:r>
          </a:p>
        </p:txBody>
      </p:sp>
      <p:grpSp>
        <p:nvGrpSpPr>
          <p:cNvPr id="25" name="Group 24"/>
          <p:cNvGrpSpPr/>
          <p:nvPr/>
        </p:nvGrpSpPr>
        <p:grpSpPr>
          <a:xfrm>
            <a:off x="7579168" y="2823255"/>
            <a:ext cx="4104066" cy="3379272"/>
            <a:chOff x="5276619" y="1778270"/>
            <a:chExt cx="3487299" cy="2871428"/>
          </a:xfrm>
        </p:grpSpPr>
        <p:sp>
          <p:nvSpPr>
            <p:cNvPr id="26" name="TextBox 8"/>
            <p:cNvSpPr txBox="1">
              <a:spLocks noChangeArrowheads="1"/>
            </p:cNvSpPr>
            <p:nvPr/>
          </p:nvSpPr>
          <p:spPr bwMode="auto">
            <a:xfrm>
              <a:off x="5276619" y="4372699"/>
              <a:ext cx="2901242" cy="276999"/>
            </a:xfrm>
            <a:prstGeom prst="rect">
              <a:avLst/>
            </a:prstGeom>
            <a:noFill/>
            <a:ln w="9525">
              <a:noFill/>
              <a:miter lim="800000"/>
              <a:headEnd/>
              <a:tailEnd/>
            </a:ln>
          </p:spPr>
          <p:txBody>
            <a:bodyPr wrap="square">
              <a:spAutoFit/>
            </a:bodyPr>
            <a:lstStyle/>
            <a:p>
              <a:pPr eaLnBrk="0" hangingPunct="0"/>
              <a:r>
                <a:rPr lang="en-CA" sz="1200" i="1" dirty="0"/>
                <a:t>BC Housing, </a:t>
              </a:r>
              <a:r>
                <a:rPr lang="en-CA" sz="1200" i="1" dirty="0" err="1"/>
                <a:t>Tutt</a:t>
              </a:r>
              <a:r>
                <a:rPr lang="en-CA" sz="1200" i="1" dirty="0"/>
                <a:t> Street Place, Kelowna</a:t>
              </a:r>
            </a:p>
          </p:txBody>
        </p:sp>
        <p:pic>
          <p:nvPicPr>
            <p:cNvPr id="27" name="Picture 2"/>
            <p:cNvPicPr>
              <a:picLocks noChangeAspect="1" noChangeArrowheads="1"/>
            </p:cNvPicPr>
            <p:nvPr/>
          </p:nvPicPr>
          <p:blipFill>
            <a:blip r:embed="rId3" cstate="print"/>
            <a:srcRect/>
            <a:stretch>
              <a:fillRect/>
            </a:stretch>
          </p:blipFill>
          <p:spPr bwMode="auto">
            <a:xfrm>
              <a:off x="5299113" y="1778270"/>
              <a:ext cx="3464805" cy="2617053"/>
            </a:xfrm>
            <a:prstGeom prst="rect">
              <a:avLst/>
            </a:prstGeom>
            <a:noFill/>
            <a:ln w="9525">
              <a:noFill/>
              <a:miter lim="800000"/>
              <a:headEnd/>
              <a:tailEnd/>
            </a:ln>
          </p:spPr>
        </p:pic>
      </p:grpSp>
      <p:grpSp>
        <p:nvGrpSpPr>
          <p:cNvPr id="28" name="Group 27"/>
          <p:cNvGrpSpPr/>
          <p:nvPr/>
        </p:nvGrpSpPr>
        <p:grpSpPr>
          <a:xfrm>
            <a:off x="4360389" y="3654447"/>
            <a:ext cx="3123026" cy="2892044"/>
            <a:chOff x="2011963" y="1908975"/>
            <a:chExt cx="2653691" cy="2457422"/>
          </a:xfrm>
        </p:grpSpPr>
        <p:sp>
          <p:nvSpPr>
            <p:cNvPr id="29" name="Rectangle 6"/>
            <p:cNvSpPr>
              <a:spLocks noChangeArrowheads="1"/>
            </p:cNvSpPr>
            <p:nvPr/>
          </p:nvSpPr>
          <p:spPr bwMode="auto">
            <a:xfrm>
              <a:off x="2011963" y="3833807"/>
              <a:ext cx="1954432" cy="53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66700" indent="-266700">
                <a:tabLst>
                  <a:tab pos="2667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266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2667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2667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2667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0"/>
                </a:spcBef>
              </a:pPr>
              <a:r>
                <a:rPr lang="en-CA" altLang="en-US" sz="1100" i="1" dirty="0"/>
                <a:t>Grandeur Housing and Innovative Residential</a:t>
              </a:r>
              <a:br>
                <a:rPr lang="en-CA" altLang="en-US" sz="1100" i="1" dirty="0"/>
              </a:br>
              <a:r>
                <a:rPr lang="en-CA" altLang="en-US" sz="1100" i="1" dirty="0"/>
                <a:t>Rent-to-own, Saskatoon</a:t>
              </a:r>
            </a:p>
          </p:txBody>
        </p:sp>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35210" b="36193"/>
            <a:stretch/>
          </p:blipFill>
          <p:spPr>
            <a:xfrm>
              <a:off x="2093326" y="1908975"/>
              <a:ext cx="2572328" cy="1899943"/>
            </a:xfrm>
            <a:prstGeom prst="rect">
              <a:avLst/>
            </a:prstGeom>
          </p:spPr>
        </p:pic>
      </p:grpSp>
      <p:grpSp>
        <p:nvGrpSpPr>
          <p:cNvPr id="31" name="Group 30"/>
          <p:cNvGrpSpPr/>
          <p:nvPr/>
        </p:nvGrpSpPr>
        <p:grpSpPr>
          <a:xfrm>
            <a:off x="5670289" y="1466833"/>
            <a:ext cx="5029835" cy="2114115"/>
            <a:chOff x="2544554" y="5036279"/>
            <a:chExt cx="4273941" cy="1796401"/>
          </a:xfrm>
        </p:grpSpPr>
        <p:sp>
          <p:nvSpPr>
            <p:cNvPr id="32" name="TextBox 68"/>
            <p:cNvSpPr txBox="1">
              <a:spLocks noChangeArrowheads="1"/>
            </p:cNvSpPr>
            <p:nvPr/>
          </p:nvSpPr>
          <p:spPr bwMode="auto">
            <a:xfrm>
              <a:off x="5061544" y="5391186"/>
              <a:ext cx="1756951" cy="646331"/>
            </a:xfrm>
            <a:prstGeom prst="rect">
              <a:avLst/>
            </a:prstGeom>
            <a:noFill/>
            <a:ln w="9525">
              <a:noFill/>
              <a:miter lim="800000"/>
              <a:headEnd/>
              <a:tailEnd/>
            </a:ln>
          </p:spPr>
          <p:txBody>
            <a:bodyPr wrap="square">
              <a:spAutoFit/>
            </a:bodyPr>
            <a:lstStyle/>
            <a:p>
              <a:pPr eaLnBrk="0" hangingPunct="0"/>
              <a:r>
                <a:rPr lang="en-CA" sz="1200" i="1" dirty="0"/>
                <a:t>BC Housing, </a:t>
              </a:r>
              <a:br>
                <a:rPr lang="en-CA" sz="1200" i="1" dirty="0"/>
              </a:br>
              <a:r>
                <a:rPr lang="en-CA" sz="1200" i="1" dirty="0"/>
                <a:t>Olympic Legacy </a:t>
              </a:r>
              <a:br>
                <a:rPr lang="en-CA" sz="1200" i="1" dirty="0"/>
              </a:br>
              <a:r>
                <a:rPr lang="en-CA" sz="1200" i="1" dirty="0" err="1"/>
                <a:t>Enderly</a:t>
              </a:r>
              <a:r>
                <a:rPr lang="en-CA" sz="1200" i="1" dirty="0"/>
                <a:t> and Surrey</a:t>
              </a:r>
            </a:p>
          </p:txBody>
        </p:sp>
        <p:pic>
          <p:nvPicPr>
            <p:cNvPr id="33" name="Picture 8"/>
            <p:cNvPicPr>
              <a:picLocks noChangeAspect="1" noChangeArrowheads="1"/>
            </p:cNvPicPr>
            <p:nvPr/>
          </p:nvPicPr>
          <p:blipFill>
            <a:blip r:embed="rId5" cstate="print"/>
            <a:srcRect/>
            <a:stretch>
              <a:fillRect/>
            </a:stretch>
          </p:blipFill>
          <p:spPr bwMode="auto">
            <a:xfrm>
              <a:off x="2544554" y="5036279"/>
              <a:ext cx="2516990" cy="1796401"/>
            </a:xfrm>
            <a:prstGeom prst="rect">
              <a:avLst/>
            </a:prstGeom>
            <a:noFill/>
            <a:ln w="9525">
              <a:noFill/>
              <a:miter lim="800000"/>
              <a:headEnd/>
              <a:tailEnd/>
            </a:ln>
          </p:spPr>
        </p:pic>
      </p:grpSp>
      <p:pic>
        <p:nvPicPr>
          <p:cNvPr id="34" name="Picture 4" descr="_MG_009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6758" b="9028"/>
          <a:stretch/>
        </p:blipFill>
        <p:spPr bwMode="auto">
          <a:xfrm>
            <a:off x="1589748" y="2508387"/>
            <a:ext cx="2770641" cy="26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1568067" y="5175298"/>
            <a:ext cx="1663563" cy="1104742"/>
          </a:xfrm>
          <a:prstGeom prst="rect">
            <a:avLst/>
          </a:prstGeom>
          <a:noFill/>
        </p:spPr>
        <p:txBody>
          <a:bodyPr wrap="square" rtlCol="0">
            <a:spAutoFit/>
          </a:bodyPr>
          <a:lstStyle/>
          <a:p>
            <a:r>
              <a:rPr lang="en-CA" sz="1100" i="1" dirty="0"/>
              <a:t>St. Clare’s </a:t>
            </a:r>
            <a:r>
              <a:rPr lang="en-CA" sz="1100" i="1" dirty="0" err="1"/>
              <a:t>Multifaith</a:t>
            </a:r>
            <a:r>
              <a:rPr lang="en-CA" sz="1100" i="1" dirty="0"/>
              <a:t> Housing Society, Toronto, LGA Architectural Partners.</a:t>
            </a:r>
          </a:p>
        </p:txBody>
      </p:sp>
      <p:grpSp>
        <p:nvGrpSpPr>
          <p:cNvPr id="24" name="Group 23"/>
          <p:cNvGrpSpPr/>
          <p:nvPr/>
        </p:nvGrpSpPr>
        <p:grpSpPr>
          <a:xfrm>
            <a:off x="-222" y="0"/>
            <a:ext cx="12202607" cy="6866985"/>
            <a:chOff x="-222" y="0"/>
            <a:chExt cx="12202607" cy="6866985"/>
          </a:xfrm>
        </p:grpSpPr>
        <p:grpSp>
          <p:nvGrpSpPr>
            <p:cNvPr id="36" name="Group 35"/>
            <p:cNvGrpSpPr/>
            <p:nvPr/>
          </p:nvGrpSpPr>
          <p:grpSpPr>
            <a:xfrm>
              <a:off x="178664" y="191044"/>
              <a:ext cx="1969765" cy="1477918"/>
              <a:chOff x="4947459" y="1320974"/>
              <a:chExt cx="5882652" cy="4413764"/>
            </a:xfrm>
          </p:grpSpPr>
          <p:sp>
            <p:nvSpPr>
              <p:cNvPr id="41" name="Rectangle 40"/>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38" name="Group 37"/>
            <p:cNvGrpSpPr/>
            <p:nvPr/>
          </p:nvGrpSpPr>
          <p:grpSpPr>
            <a:xfrm>
              <a:off x="-222" y="0"/>
              <a:ext cx="12202607" cy="6866985"/>
              <a:chOff x="-222" y="0"/>
              <a:chExt cx="12202607" cy="6866985"/>
            </a:xfrm>
          </p:grpSpPr>
          <p:sp>
            <p:nvSpPr>
              <p:cNvPr id="39" name="Rectangle 38"/>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14211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a:t>
            </a:r>
            <a:r>
              <a:rPr lang="en-CA" dirty="0">
                <a:solidFill>
                  <a:srgbClr val="1B671F"/>
                </a:solidFill>
              </a:rPr>
              <a:t>- Now</a:t>
            </a:r>
          </a:p>
        </p:txBody>
      </p:sp>
      <p:sp>
        <p:nvSpPr>
          <p:cNvPr id="3" name="Content Placeholder 2"/>
          <p:cNvSpPr>
            <a:spLocks noGrp="1"/>
          </p:cNvSpPr>
          <p:nvPr>
            <p:ph idx="1"/>
          </p:nvPr>
        </p:nvSpPr>
        <p:spPr>
          <a:xfrm>
            <a:off x="2249978" y="1457046"/>
            <a:ext cx="9387840" cy="1346142"/>
          </a:xfrm>
        </p:spPr>
        <p:txBody>
          <a:bodyPr>
            <a:normAutofit/>
          </a:bodyPr>
          <a:lstStyle/>
          <a:p>
            <a:pPr marL="0" indent="0">
              <a:spcBef>
                <a:spcPct val="20000"/>
              </a:spcBef>
              <a:buNone/>
            </a:pPr>
            <a:r>
              <a:rPr lang="en-CA" altLang="en-US" dirty="0">
                <a:solidFill>
                  <a:srgbClr val="1B671F"/>
                </a:solidFill>
                <a:latin typeface="Arial" panose="020B0604020202020204" pitchFamily="34" charset="0"/>
              </a:rPr>
              <a:t>Residential with Other Occupancies</a:t>
            </a:r>
          </a:p>
          <a:p>
            <a:pPr>
              <a:spcBef>
                <a:spcPct val="20000"/>
              </a:spcBef>
              <a:buFont typeface="Times" panose="02020603050405020304" pitchFamily="18" charset="0"/>
              <a:buChar char="•"/>
            </a:pPr>
            <a:r>
              <a:rPr lang="en-CA" altLang="en-US" sz="2600" dirty="0">
                <a:solidFill>
                  <a:schemeClr val="tx1"/>
                </a:solidFill>
                <a:latin typeface="Arial" panose="020B0604020202020204" pitchFamily="34" charset="0"/>
              </a:rPr>
              <a:t>modular</a:t>
            </a:r>
          </a:p>
        </p:txBody>
      </p:sp>
      <p:sp>
        <p:nvSpPr>
          <p:cNvPr id="4" name="Slide Number Placeholder 3"/>
          <p:cNvSpPr>
            <a:spLocks noGrp="1"/>
          </p:cNvSpPr>
          <p:nvPr>
            <p:ph type="sldNum" sz="quarter" idx="12"/>
          </p:nvPr>
        </p:nvSpPr>
        <p:spPr/>
        <p:txBody>
          <a:bodyPr/>
          <a:lstStyle/>
          <a:p>
            <a:r>
              <a:rPr lang="en-CA"/>
              <a:t>14</a:t>
            </a:r>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t>2 -</a:t>
            </a:r>
          </a:p>
        </p:txBody>
      </p:sp>
      <p:grpSp>
        <p:nvGrpSpPr>
          <p:cNvPr id="20" name="Group 19"/>
          <p:cNvGrpSpPr/>
          <p:nvPr/>
        </p:nvGrpSpPr>
        <p:grpSpPr>
          <a:xfrm>
            <a:off x="2516306" y="2524299"/>
            <a:ext cx="6413685" cy="3606100"/>
            <a:chOff x="5196547" y="2289132"/>
            <a:chExt cx="4850351" cy="2727114"/>
          </a:xfrm>
        </p:grpSpPr>
        <p:sp>
          <p:nvSpPr>
            <p:cNvPr id="21" name="Rectangle 20"/>
            <p:cNvSpPr/>
            <p:nvPr/>
          </p:nvSpPr>
          <p:spPr>
            <a:xfrm>
              <a:off x="5196547" y="4748096"/>
              <a:ext cx="4850351" cy="268150"/>
            </a:xfrm>
            <a:prstGeom prst="rect">
              <a:avLst/>
            </a:prstGeom>
          </p:spPr>
          <p:txBody>
            <a:bodyPr wrap="square">
              <a:spAutoFit/>
            </a:bodyPr>
            <a:lstStyle/>
            <a:p>
              <a:pPr marR="6380"/>
              <a:r>
                <a:rPr lang="en-CA" sz="1200" i="1" dirty="0">
                  <a:latin typeface="Arial" panose="020B0604020202020204" pitchFamily="34" charset="0"/>
                </a:rPr>
                <a:t>Prefab Hotel Floors 2-4, Fairfield Marriott, Moncton, Supreme Homes</a:t>
              </a:r>
              <a:endParaRPr lang="en-CA" sz="1200"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335" y="2289132"/>
              <a:ext cx="4576962" cy="2458330"/>
            </a:xfrm>
            <a:prstGeom prst="rect">
              <a:avLst/>
            </a:prstGeom>
          </p:spPr>
        </p:pic>
      </p:grpSp>
      <p:grpSp>
        <p:nvGrpSpPr>
          <p:cNvPr id="16" name="Group 15"/>
          <p:cNvGrpSpPr/>
          <p:nvPr/>
        </p:nvGrpSpPr>
        <p:grpSpPr>
          <a:xfrm>
            <a:off x="-222" y="0"/>
            <a:ext cx="12202607" cy="6866985"/>
            <a:chOff x="-222" y="0"/>
            <a:chExt cx="12202607" cy="6866985"/>
          </a:xfrm>
        </p:grpSpPr>
        <p:grpSp>
          <p:nvGrpSpPr>
            <p:cNvPr id="17" name="Group 16"/>
            <p:cNvGrpSpPr/>
            <p:nvPr/>
          </p:nvGrpSpPr>
          <p:grpSpPr>
            <a:xfrm>
              <a:off x="178664" y="191044"/>
              <a:ext cx="1969765" cy="1477918"/>
              <a:chOff x="4947459" y="1320974"/>
              <a:chExt cx="5882652" cy="4413764"/>
            </a:xfrm>
          </p:grpSpPr>
          <p:sp>
            <p:nvSpPr>
              <p:cNvPr id="25" name="Rectangle 24"/>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19" name="Group 18"/>
            <p:cNvGrpSpPr/>
            <p:nvPr/>
          </p:nvGrpSpPr>
          <p:grpSpPr>
            <a:xfrm>
              <a:off x="-222" y="0"/>
              <a:ext cx="12202607" cy="6866985"/>
              <a:chOff x="-222" y="0"/>
              <a:chExt cx="12202607" cy="6866985"/>
            </a:xfrm>
          </p:grpSpPr>
          <p:sp>
            <p:nvSpPr>
              <p:cNvPr id="23" name="Rectangle 22"/>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86298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Now</a:t>
            </a:r>
            <a:endParaRPr lang="en-CA" dirty="0">
              <a:solidFill>
                <a:srgbClr val="1B671F"/>
              </a:solidFill>
            </a:endParaRPr>
          </a:p>
        </p:txBody>
      </p:sp>
      <p:sp>
        <p:nvSpPr>
          <p:cNvPr id="3" name="Content Placeholder 2"/>
          <p:cNvSpPr>
            <a:spLocks noGrp="1"/>
          </p:cNvSpPr>
          <p:nvPr>
            <p:ph idx="1"/>
          </p:nvPr>
        </p:nvSpPr>
        <p:spPr>
          <a:xfrm>
            <a:off x="2249978" y="1533246"/>
            <a:ext cx="9387840" cy="1346142"/>
          </a:xfrm>
        </p:spPr>
        <p:txBody>
          <a:bodyPr>
            <a:normAutofit/>
          </a:bodyPr>
          <a:lstStyle/>
          <a:p>
            <a:pPr marL="0" indent="0">
              <a:spcBef>
                <a:spcPct val="20000"/>
              </a:spcBef>
              <a:buNone/>
            </a:pPr>
            <a:r>
              <a:rPr lang="en-CA" altLang="en-US" dirty="0" smtClean="0">
                <a:solidFill>
                  <a:srgbClr val="1B671F"/>
                </a:solidFill>
                <a:latin typeface="Arial" panose="020B0604020202020204" pitchFamily="34" charset="0"/>
              </a:rPr>
              <a:t>Residential</a:t>
            </a:r>
          </a:p>
          <a:p>
            <a:pPr>
              <a:spcBef>
                <a:spcPct val="20000"/>
              </a:spcBef>
              <a:buFont typeface="Times" panose="02020603050405020304" pitchFamily="18" charset="0"/>
              <a:buChar char="•"/>
            </a:pPr>
            <a:r>
              <a:rPr lang="en-CA" altLang="en-US" sz="2600" dirty="0" smtClean="0">
                <a:solidFill>
                  <a:schemeClr val="tx1"/>
                </a:solidFill>
                <a:latin typeface="Arial" panose="020B0604020202020204" pitchFamily="34" charset="0"/>
              </a:rPr>
              <a:t>modular - manufactured</a:t>
            </a:r>
          </a:p>
        </p:txBody>
      </p:sp>
      <p:sp>
        <p:nvSpPr>
          <p:cNvPr id="4" name="Slide Number Placeholder 3"/>
          <p:cNvSpPr>
            <a:spLocks noGrp="1"/>
          </p:cNvSpPr>
          <p:nvPr>
            <p:ph type="sldNum" sz="quarter" idx="12"/>
          </p:nvPr>
        </p:nvSpPr>
        <p:spPr/>
        <p:txBody>
          <a:bodyPr/>
          <a:lstStyle/>
          <a:p>
            <a:r>
              <a:rPr lang="en-CA" dirty="0" smtClean="0"/>
              <a:t>15</a:t>
            </a:r>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grpSp>
        <p:nvGrpSpPr>
          <p:cNvPr id="9" name="Group 8"/>
          <p:cNvGrpSpPr/>
          <p:nvPr/>
        </p:nvGrpSpPr>
        <p:grpSpPr>
          <a:xfrm>
            <a:off x="411947" y="3180633"/>
            <a:ext cx="11283392" cy="2580743"/>
            <a:chOff x="411947" y="3180633"/>
            <a:chExt cx="8917527" cy="2039621"/>
          </a:xfrm>
        </p:grpSpPr>
        <p:grpSp>
          <p:nvGrpSpPr>
            <p:cNvPr id="12" name="Group 11"/>
            <p:cNvGrpSpPr/>
            <p:nvPr/>
          </p:nvGrpSpPr>
          <p:grpSpPr>
            <a:xfrm>
              <a:off x="411947" y="3180633"/>
              <a:ext cx="4473973" cy="1980446"/>
              <a:chOff x="1267981" y="2677864"/>
              <a:chExt cx="4473973" cy="1980446"/>
            </a:xfrm>
          </p:grpSpPr>
          <p:pic>
            <p:nvPicPr>
              <p:cNvPr id="13"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auto">
              <a:xfrm>
                <a:off x="1357312" y="2677864"/>
                <a:ext cx="4384642" cy="1736093"/>
              </a:xfrm>
              <a:prstGeom prst="rect">
                <a:avLst/>
              </a:prstGeom>
              <a:noFill/>
              <a:ln w="19050">
                <a:solidFill>
                  <a:schemeClr val="bg1"/>
                </a:solidFill>
                <a:miter lim="800000"/>
                <a:headEnd/>
                <a:tailEnd/>
              </a:ln>
            </p:spPr>
          </p:pic>
          <p:sp>
            <p:nvSpPr>
              <p:cNvPr id="14" name="Rectangle 13"/>
              <p:cNvSpPr/>
              <p:nvPr/>
            </p:nvSpPr>
            <p:spPr>
              <a:xfrm>
                <a:off x="1267981" y="4381311"/>
                <a:ext cx="1524919" cy="276999"/>
              </a:xfrm>
              <a:prstGeom prst="rect">
                <a:avLst/>
              </a:prstGeom>
            </p:spPr>
            <p:txBody>
              <a:bodyPr wrap="square">
                <a:spAutoFit/>
              </a:bodyPr>
              <a:lstStyle/>
              <a:p>
                <a:pPr marR="6380"/>
                <a:r>
                  <a:rPr lang="en-CA" sz="1200" i="1" dirty="0" smtClean="0">
                    <a:latin typeface="Arial" panose="020B0604020202020204" pitchFamily="34" charset="0"/>
                  </a:rPr>
                  <a:t>Kent Homes, NB</a:t>
                </a:r>
                <a:endParaRPr lang="en-CA" sz="1200" dirty="0"/>
              </a:p>
            </p:txBody>
          </p:sp>
        </p:grpSp>
        <p:grpSp>
          <p:nvGrpSpPr>
            <p:cNvPr id="15" name="Group 14"/>
            <p:cNvGrpSpPr/>
            <p:nvPr/>
          </p:nvGrpSpPr>
          <p:grpSpPr>
            <a:xfrm>
              <a:off x="5152585" y="3193911"/>
              <a:ext cx="4176889" cy="2026343"/>
              <a:chOff x="3338963" y="4586500"/>
              <a:chExt cx="4176889" cy="2026343"/>
            </a:xfrm>
          </p:grpSpPr>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3897" t="15309" b="38107"/>
              <a:stretch/>
            </p:blipFill>
            <p:spPr>
              <a:xfrm>
                <a:off x="3338963" y="4586500"/>
                <a:ext cx="4176889" cy="1745190"/>
              </a:xfrm>
              <a:prstGeom prst="rect">
                <a:avLst/>
              </a:prstGeom>
            </p:spPr>
          </p:pic>
          <p:sp>
            <p:nvSpPr>
              <p:cNvPr id="17" name="Rectangle 16"/>
              <p:cNvSpPr/>
              <p:nvPr/>
            </p:nvSpPr>
            <p:spPr>
              <a:xfrm>
                <a:off x="3338963" y="6335844"/>
                <a:ext cx="1524919" cy="276999"/>
              </a:xfrm>
              <a:prstGeom prst="rect">
                <a:avLst/>
              </a:prstGeom>
            </p:spPr>
            <p:txBody>
              <a:bodyPr wrap="square">
                <a:spAutoFit/>
              </a:bodyPr>
              <a:lstStyle/>
              <a:p>
                <a:pPr marR="6380"/>
                <a:r>
                  <a:rPr lang="en-CA" sz="1200" i="1" dirty="0" err="1" smtClean="0">
                    <a:latin typeface="Arial" panose="020B0604020202020204" pitchFamily="34" charset="0"/>
                  </a:rPr>
                  <a:t>Moduline,BC</a:t>
                </a:r>
                <a:endParaRPr lang="en-CA" sz="1200" dirty="0"/>
              </a:p>
            </p:txBody>
          </p:sp>
        </p:grpSp>
      </p:grpSp>
      <p:grpSp>
        <p:nvGrpSpPr>
          <p:cNvPr id="18" name="Group 17"/>
          <p:cNvGrpSpPr/>
          <p:nvPr/>
        </p:nvGrpSpPr>
        <p:grpSpPr>
          <a:xfrm>
            <a:off x="-222" y="0"/>
            <a:ext cx="12202607" cy="6866985"/>
            <a:chOff x="-222" y="0"/>
            <a:chExt cx="12202607" cy="6866985"/>
          </a:xfrm>
        </p:grpSpPr>
        <p:grpSp>
          <p:nvGrpSpPr>
            <p:cNvPr id="19" name="Group 18"/>
            <p:cNvGrpSpPr/>
            <p:nvPr/>
          </p:nvGrpSpPr>
          <p:grpSpPr>
            <a:xfrm>
              <a:off x="178664" y="191044"/>
              <a:ext cx="1969765" cy="1477918"/>
              <a:chOff x="4947459" y="1320974"/>
              <a:chExt cx="5882652" cy="4413764"/>
            </a:xfrm>
          </p:grpSpPr>
          <p:sp>
            <p:nvSpPr>
              <p:cNvPr id="28" name="Rectangle 27"/>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21" name="Group 20"/>
            <p:cNvGrpSpPr/>
            <p:nvPr/>
          </p:nvGrpSpPr>
          <p:grpSpPr>
            <a:xfrm>
              <a:off x="-222" y="0"/>
              <a:ext cx="12202607" cy="6866985"/>
              <a:chOff x="-222" y="0"/>
              <a:chExt cx="12202607" cy="6866985"/>
            </a:xfrm>
          </p:grpSpPr>
          <p:sp>
            <p:nvSpPr>
              <p:cNvPr id="26" name="Rectangle 25"/>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696547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Now</a:t>
            </a:r>
            <a:endParaRPr lang="en-CA" dirty="0">
              <a:solidFill>
                <a:srgbClr val="1B671F"/>
              </a:solidFill>
            </a:endParaRPr>
          </a:p>
        </p:txBody>
      </p:sp>
      <p:sp>
        <p:nvSpPr>
          <p:cNvPr id="3" name="Content Placeholder 2"/>
          <p:cNvSpPr>
            <a:spLocks noGrp="1"/>
          </p:cNvSpPr>
          <p:nvPr>
            <p:ph idx="1"/>
          </p:nvPr>
        </p:nvSpPr>
        <p:spPr>
          <a:xfrm>
            <a:off x="2249978" y="1463924"/>
            <a:ext cx="9387840" cy="637253"/>
          </a:xfrm>
        </p:spPr>
        <p:txBody>
          <a:bodyPr>
            <a:normAutofit/>
          </a:bodyPr>
          <a:lstStyle/>
          <a:p>
            <a:pPr marL="0" indent="0">
              <a:spcBef>
                <a:spcPct val="20000"/>
              </a:spcBef>
              <a:buNone/>
            </a:pPr>
            <a:r>
              <a:rPr lang="en-CA" altLang="en-US" dirty="0" smtClean="0">
                <a:solidFill>
                  <a:srgbClr val="1B671F"/>
                </a:solidFill>
                <a:latin typeface="Arial" panose="020B0604020202020204" pitchFamily="34" charset="0"/>
              </a:rPr>
              <a:t>Non-Residential</a:t>
            </a:r>
          </a:p>
        </p:txBody>
      </p:sp>
      <p:sp>
        <p:nvSpPr>
          <p:cNvPr id="4" name="Slide Number Placeholder 3"/>
          <p:cNvSpPr>
            <a:spLocks noGrp="1"/>
          </p:cNvSpPr>
          <p:nvPr>
            <p:ph type="sldNum" sz="quarter" idx="12"/>
          </p:nvPr>
        </p:nvSpPr>
        <p:spPr/>
        <p:txBody>
          <a:bodyPr/>
          <a:lstStyle/>
          <a:p>
            <a:r>
              <a:rPr lang="en-CA" dirty="0" smtClean="0"/>
              <a:t>16</a:t>
            </a:r>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grpSp>
        <p:nvGrpSpPr>
          <p:cNvPr id="14" name="Group 13"/>
          <p:cNvGrpSpPr/>
          <p:nvPr/>
        </p:nvGrpSpPr>
        <p:grpSpPr>
          <a:xfrm>
            <a:off x="-222" y="0"/>
            <a:ext cx="12202607" cy="6866985"/>
            <a:chOff x="-222" y="0"/>
            <a:chExt cx="12202607" cy="6866985"/>
          </a:xfrm>
        </p:grpSpPr>
        <p:grpSp>
          <p:nvGrpSpPr>
            <p:cNvPr id="15" name="Group 14"/>
            <p:cNvGrpSpPr/>
            <p:nvPr/>
          </p:nvGrpSpPr>
          <p:grpSpPr>
            <a:xfrm>
              <a:off x="178664" y="191044"/>
              <a:ext cx="1969765" cy="1477918"/>
              <a:chOff x="4947459" y="1320974"/>
              <a:chExt cx="5882652" cy="4413764"/>
            </a:xfrm>
          </p:grpSpPr>
          <p:sp>
            <p:nvSpPr>
              <p:cNvPr id="20" name="Rectangle 19"/>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17" name="Group 16"/>
            <p:cNvGrpSpPr/>
            <p:nvPr/>
          </p:nvGrpSpPr>
          <p:grpSpPr>
            <a:xfrm>
              <a:off x="-222" y="0"/>
              <a:ext cx="12202607" cy="6866985"/>
              <a:chOff x="-222" y="0"/>
              <a:chExt cx="12202607" cy="6866985"/>
            </a:xfrm>
          </p:grpSpPr>
          <p:sp>
            <p:nvSpPr>
              <p:cNvPr id="18" name="Rectangle 17"/>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87908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Now</a:t>
            </a:r>
            <a:endParaRPr lang="en-CA" dirty="0">
              <a:solidFill>
                <a:srgbClr val="1B671F"/>
              </a:solidFill>
            </a:endParaRPr>
          </a:p>
        </p:txBody>
      </p:sp>
      <p:sp>
        <p:nvSpPr>
          <p:cNvPr id="3" name="Content Placeholder 2"/>
          <p:cNvSpPr>
            <a:spLocks noGrp="1"/>
          </p:cNvSpPr>
          <p:nvPr>
            <p:ph idx="1"/>
          </p:nvPr>
        </p:nvSpPr>
        <p:spPr>
          <a:xfrm>
            <a:off x="2249978" y="1463924"/>
            <a:ext cx="9387840" cy="539977"/>
          </a:xfrm>
        </p:spPr>
        <p:txBody>
          <a:bodyPr>
            <a:normAutofit/>
          </a:bodyPr>
          <a:lstStyle/>
          <a:p>
            <a:pPr marL="0" indent="0">
              <a:spcBef>
                <a:spcPct val="20000"/>
              </a:spcBef>
              <a:buNone/>
            </a:pPr>
            <a:r>
              <a:rPr lang="en-CA" altLang="en-US" dirty="0" smtClean="0">
                <a:solidFill>
                  <a:srgbClr val="1B671F"/>
                </a:solidFill>
                <a:latin typeface="Arial" panose="020B0604020202020204" pitchFamily="34" charset="0"/>
              </a:rPr>
              <a:t>Non-Residential</a:t>
            </a:r>
          </a:p>
        </p:txBody>
      </p:sp>
      <p:sp>
        <p:nvSpPr>
          <p:cNvPr id="4" name="Slide Number Placeholder 3"/>
          <p:cNvSpPr>
            <a:spLocks noGrp="1"/>
          </p:cNvSpPr>
          <p:nvPr>
            <p:ph type="sldNum" sz="quarter" idx="12"/>
          </p:nvPr>
        </p:nvSpPr>
        <p:spPr/>
        <p:txBody>
          <a:bodyPr/>
          <a:lstStyle/>
          <a:p>
            <a:r>
              <a:rPr lang="en-CA" dirty="0" smtClean="0"/>
              <a:t>17</a:t>
            </a:r>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pic>
        <p:nvPicPr>
          <p:cNvPr id="13" name="Picture 2" descr="Image result for site trailer Image ca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999"/>
          <a:stretch/>
        </p:blipFill>
        <p:spPr bwMode="auto">
          <a:xfrm>
            <a:off x="2404052" y="2497041"/>
            <a:ext cx="2278184" cy="117547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222" y="0"/>
            <a:ext cx="12202607" cy="6866985"/>
            <a:chOff x="-222" y="0"/>
            <a:chExt cx="12202607" cy="6866985"/>
          </a:xfrm>
        </p:grpSpPr>
        <p:grpSp>
          <p:nvGrpSpPr>
            <p:cNvPr id="17" name="Group 16"/>
            <p:cNvGrpSpPr/>
            <p:nvPr/>
          </p:nvGrpSpPr>
          <p:grpSpPr>
            <a:xfrm>
              <a:off x="178664" y="191044"/>
              <a:ext cx="1969765" cy="1477918"/>
              <a:chOff x="4947459" y="1320974"/>
              <a:chExt cx="5882652" cy="4413764"/>
            </a:xfrm>
          </p:grpSpPr>
          <p:sp>
            <p:nvSpPr>
              <p:cNvPr id="22" name="Rectangle 21"/>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19" name="Group 18"/>
            <p:cNvGrpSpPr/>
            <p:nvPr/>
          </p:nvGrpSpPr>
          <p:grpSpPr>
            <a:xfrm>
              <a:off x="-222" y="0"/>
              <a:ext cx="12202607" cy="6866985"/>
              <a:chOff x="-222" y="0"/>
              <a:chExt cx="12202607" cy="6866985"/>
            </a:xfrm>
          </p:grpSpPr>
          <p:sp>
            <p:nvSpPr>
              <p:cNvPr id="20" name="Rectangle 19"/>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165475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Now</a:t>
            </a:r>
            <a:endParaRPr lang="en-CA" dirty="0">
              <a:solidFill>
                <a:srgbClr val="1B671F"/>
              </a:solidFill>
            </a:endParaRPr>
          </a:p>
        </p:txBody>
      </p:sp>
      <p:sp>
        <p:nvSpPr>
          <p:cNvPr id="3" name="Content Placeholder 2"/>
          <p:cNvSpPr>
            <a:spLocks noGrp="1"/>
          </p:cNvSpPr>
          <p:nvPr>
            <p:ph idx="1"/>
          </p:nvPr>
        </p:nvSpPr>
        <p:spPr>
          <a:xfrm>
            <a:off x="2249978" y="1463924"/>
            <a:ext cx="9387840" cy="539977"/>
          </a:xfrm>
        </p:spPr>
        <p:txBody>
          <a:bodyPr>
            <a:normAutofit/>
          </a:bodyPr>
          <a:lstStyle/>
          <a:p>
            <a:pPr marL="0" indent="0">
              <a:spcBef>
                <a:spcPct val="20000"/>
              </a:spcBef>
              <a:buNone/>
            </a:pPr>
            <a:r>
              <a:rPr lang="en-CA" altLang="en-US" dirty="0" smtClean="0">
                <a:solidFill>
                  <a:srgbClr val="1B671F"/>
                </a:solidFill>
                <a:latin typeface="Arial" panose="020B0604020202020204" pitchFamily="34" charset="0"/>
              </a:rPr>
              <a:t>Non-Residential</a:t>
            </a:r>
          </a:p>
        </p:txBody>
      </p:sp>
      <p:sp>
        <p:nvSpPr>
          <p:cNvPr id="4" name="Slide Number Placeholder 3"/>
          <p:cNvSpPr>
            <a:spLocks noGrp="1"/>
          </p:cNvSpPr>
          <p:nvPr>
            <p:ph type="sldNum" sz="quarter" idx="12"/>
          </p:nvPr>
        </p:nvSpPr>
        <p:spPr/>
        <p:txBody>
          <a:bodyPr/>
          <a:lstStyle/>
          <a:p>
            <a:r>
              <a:rPr lang="en-CA" dirty="0" smtClean="0"/>
              <a:t>18</a:t>
            </a:r>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grpSp>
        <p:nvGrpSpPr>
          <p:cNvPr id="29" name="Group 28"/>
          <p:cNvGrpSpPr/>
          <p:nvPr/>
        </p:nvGrpSpPr>
        <p:grpSpPr>
          <a:xfrm>
            <a:off x="637201" y="1586828"/>
            <a:ext cx="8552797" cy="3856427"/>
            <a:chOff x="1482327" y="2485654"/>
            <a:chExt cx="7639232" cy="3444504"/>
          </a:xfrm>
        </p:grpSpPr>
        <p:pic>
          <p:nvPicPr>
            <p:cNvPr id="31" name="Picture 2" descr="Image result for site trailer Image ca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999"/>
            <a:stretch/>
          </p:blipFill>
          <p:spPr bwMode="auto">
            <a:xfrm>
              <a:off x="3227948" y="2891367"/>
              <a:ext cx="2034840" cy="104991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GAC\_  CMHI\12. Photos\kent plant.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238" r="4016" b="29093"/>
            <a:stretch/>
          </p:blipFill>
          <p:spPr bwMode="auto">
            <a:xfrm>
              <a:off x="5355861" y="2485654"/>
              <a:ext cx="3765698" cy="17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Driscol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714" t="3288" r="6663" b="20393"/>
            <a:stretch/>
          </p:blipFill>
          <p:spPr bwMode="auto">
            <a:xfrm>
              <a:off x="1482327" y="4022636"/>
              <a:ext cx="3171812" cy="190752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222" y="0"/>
            <a:ext cx="12202607" cy="6866985"/>
            <a:chOff x="-222" y="0"/>
            <a:chExt cx="12202607" cy="6866985"/>
          </a:xfrm>
        </p:grpSpPr>
        <p:grpSp>
          <p:nvGrpSpPr>
            <p:cNvPr id="40" name="Group 39"/>
            <p:cNvGrpSpPr/>
            <p:nvPr/>
          </p:nvGrpSpPr>
          <p:grpSpPr>
            <a:xfrm>
              <a:off x="178664" y="191044"/>
              <a:ext cx="1969765" cy="1477918"/>
              <a:chOff x="4947459" y="1320974"/>
              <a:chExt cx="5882652" cy="4413764"/>
            </a:xfrm>
          </p:grpSpPr>
          <p:sp>
            <p:nvSpPr>
              <p:cNvPr id="45" name="Rectangle 44"/>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558" y="5654593"/>
              <a:ext cx="1209438" cy="853162"/>
            </a:xfrm>
            <a:prstGeom prst="rect">
              <a:avLst/>
            </a:prstGeom>
          </p:spPr>
        </p:pic>
        <p:grpSp>
          <p:nvGrpSpPr>
            <p:cNvPr id="42" name="Group 41"/>
            <p:cNvGrpSpPr/>
            <p:nvPr/>
          </p:nvGrpSpPr>
          <p:grpSpPr>
            <a:xfrm>
              <a:off x="-222" y="0"/>
              <a:ext cx="12202607" cy="6866985"/>
              <a:chOff x="-222" y="0"/>
              <a:chExt cx="12202607" cy="6866985"/>
            </a:xfrm>
          </p:grpSpPr>
          <p:sp>
            <p:nvSpPr>
              <p:cNvPr id="43" name="Rectangle 42"/>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831278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Now</a:t>
            </a:r>
            <a:endParaRPr lang="en-CA" dirty="0">
              <a:solidFill>
                <a:srgbClr val="1B671F"/>
              </a:solidFill>
            </a:endParaRPr>
          </a:p>
        </p:txBody>
      </p:sp>
      <p:sp>
        <p:nvSpPr>
          <p:cNvPr id="3" name="Content Placeholder 2"/>
          <p:cNvSpPr>
            <a:spLocks noGrp="1"/>
          </p:cNvSpPr>
          <p:nvPr>
            <p:ph idx="1"/>
          </p:nvPr>
        </p:nvSpPr>
        <p:spPr>
          <a:xfrm>
            <a:off x="2249978" y="1472083"/>
            <a:ext cx="9387840" cy="590183"/>
          </a:xfrm>
        </p:spPr>
        <p:txBody>
          <a:bodyPr>
            <a:normAutofit/>
          </a:bodyPr>
          <a:lstStyle/>
          <a:p>
            <a:pPr marL="0" indent="0">
              <a:spcBef>
                <a:spcPct val="20000"/>
              </a:spcBef>
              <a:buNone/>
            </a:pPr>
            <a:r>
              <a:rPr lang="en-CA" altLang="en-US" dirty="0" smtClean="0">
                <a:solidFill>
                  <a:srgbClr val="1B671F"/>
                </a:solidFill>
                <a:latin typeface="Arial" panose="020B0604020202020204" pitchFamily="34" charset="0"/>
              </a:rPr>
              <a:t>Non-Residential</a:t>
            </a:r>
          </a:p>
        </p:txBody>
      </p:sp>
      <p:sp>
        <p:nvSpPr>
          <p:cNvPr id="4" name="Slide Number Placeholder 3"/>
          <p:cNvSpPr>
            <a:spLocks noGrp="1"/>
          </p:cNvSpPr>
          <p:nvPr>
            <p:ph type="sldNum" sz="quarter" idx="12"/>
          </p:nvPr>
        </p:nvSpPr>
        <p:spPr/>
        <p:txBody>
          <a:bodyPr/>
          <a:lstStyle/>
          <a:p>
            <a:r>
              <a:rPr lang="en-CA" dirty="0" smtClean="0"/>
              <a:t>19</a:t>
            </a:r>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grpSp>
        <p:nvGrpSpPr>
          <p:cNvPr id="34" name="Group 33"/>
          <p:cNvGrpSpPr/>
          <p:nvPr/>
        </p:nvGrpSpPr>
        <p:grpSpPr>
          <a:xfrm>
            <a:off x="637201" y="1586828"/>
            <a:ext cx="8552797" cy="3856428"/>
            <a:chOff x="1482327" y="2485654"/>
            <a:chExt cx="7639232" cy="3444505"/>
          </a:xfrm>
        </p:grpSpPr>
        <p:pic>
          <p:nvPicPr>
            <p:cNvPr id="36" name="Picture 2" descr="Image result for site trailer Image ca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999"/>
            <a:stretch/>
          </p:blipFill>
          <p:spPr bwMode="auto">
            <a:xfrm>
              <a:off x="3227948" y="2891367"/>
              <a:ext cx="2034840" cy="104991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GAC\_  CMHI\12. Photos\kent plant.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238" r="4016" b="29093"/>
            <a:stretch/>
          </p:blipFill>
          <p:spPr bwMode="auto">
            <a:xfrm>
              <a:off x="5355861" y="2485654"/>
              <a:ext cx="3765698" cy="17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 descr="Driscol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714" t="3288" r="6663" b="20393"/>
            <a:stretch/>
          </p:blipFill>
          <p:spPr bwMode="auto">
            <a:xfrm>
              <a:off x="1482327" y="4022636"/>
              <a:ext cx="3171812" cy="190752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4654139" y="4301438"/>
              <a:ext cx="2543913" cy="1628721"/>
              <a:chOff x="1344204" y="4817835"/>
              <a:chExt cx="2543913" cy="1628721"/>
            </a:xfrm>
          </p:grpSpPr>
          <p:pic>
            <p:nvPicPr>
              <p:cNvPr id="40" name="Picture 2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263" b="16183"/>
              <a:stretch/>
            </p:blipFill>
            <p:spPr bwMode="auto">
              <a:xfrm>
                <a:off x="1413330" y="4817835"/>
                <a:ext cx="2474787" cy="135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1344204" y="6169557"/>
                <a:ext cx="2129155" cy="276999"/>
              </a:xfrm>
              <a:prstGeom prst="rect">
                <a:avLst/>
              </a:prstGeom>
            </p:spPr>
            <p:txBody>
              <a:bodyPr wrap="square">
                <a:spAutoFit/>
              </a:bodyPr>
              <a:lstStyle/>
              <a:p>
                <a:pPr marR="6380"/>
                <a:r>
                  <a:rPr lang="en-CA" sz="1200" i="1" dirty="0" err="1" smtClean="0">
                    <a:latin typeface="Arial" panose="020B0604020202020204" pitchFamily="34" charset="0"/>
                  </a:rPr>
                  <a:t>Guidcrest</a:t>
                </a:r>
                <a:r>
                  <a:rPr lang="en-CA" sz="1200" i="1" dirty="0" smtClean="0">
                    <a:latin typeface="Arial" panose="020B0604020202020204" pitchFamily="34" charset="0"/>
                  </a:rPr>
                  <a:t> Homes, ON</a:t>
                </a:r>
                <a:endParaRPr lang="en-CA" sz="1200" dirty="0"/>
              </a:p>
            </p:txBody>
          </p:sp>
        </p:grpSp>
      </p:grpSp>
      <p:grpSp>
        <p:nvGrpSpPr>
          <p:cNvPr id="44" name="Group 43"/>
          <p:cNvGrpSpPr/>
          <p:nvPr/>
        </p:nvGrpSpPr>
        <p:grpSpPr>
          <a:xfrm>
            <a:off x="-222" y="0"/>
            <a:ext cx="12202607" cy="6866985"/>
            <a:chOff x="-222" y="0"/>
            <a:chExt cx="12202607" cy="6866985"/>
          </a:xfrm>
        </p:grpSpPr>
        <p:grpSp>
          <p:nvGrpSpPr>
            <p:cNvPr id="45" name="Group 44"/>
            <p:cNvGrpSpPr/>
            <p:nvPr/>
          </p:nvGrpSpPr>
          <p:grpSpPr>
            <a:xfrm>
              <a:off x="178664" y="191044"/>
              <a:ext cx="1969765" cy="1477918"/>
              <a:chOff x="4947459" y="1320974"/>
              <a:chExt cx="5882652" cy="4413764"/>
            </a:xfrm>
          </p:grpSpPr>
          <p:sp>
            <p:nvSpPr>
              <p:cNvPr id="50" name="Rectangle 49"/>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558" y="5654593"/>
              <a:ext cx="1209438" cy="853162"/>
            </a:xfrm>
            <a:prstGeom prst="rect">
              <a:avLst/>
            </a:prstGeom>
          </p:spPr>
        </p:pic>
        <p:grpSp>
          <p:nvGrpSpPr>
            <p:cNvPr id="47" name="Group 46"/>
            <p:cNvGrpSpPr/>
            <p:nvPr/>
          </p:nvGrpSpPr>
          <p:grpSpPr>
            <a:xfrm>
              <a:off x="-222" y="0"/>
              <a:ext cx="12202607" cy="6866985"/>
              <a:chOff x="-222" y="0"/>
              <a:chExt cx="12202607" cy="6866985"/>
            </a:xfrm>
          </p:grpSpPr>
          <p:sp>
            <p:nvSpPr>
              <p:cNvPr id="48" name="Rectangle 47"/>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508939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Modules</a:t>
            </a:r>
            <a:endParaRPr lang="en-CA" dirty="0">
              <a:solidFill>
                <a:srgbClr val="1B671F"/>
              </a:solidFill>
            </a:endParaRPr>
          </a:p>
        </p:txBody>
      </p:sp>
      <p:sp>
        <p:nvSpPr>
          <p:cNvPr id="4" name="Slide Number Placeholder 3"/>
          <p:cNvSpPr>
            <a:spLocks noGrp="1"/>
          </p:cNvSpPr>
          <p:nvPr>
            <p:ph type="sldNum" sz="quarter" idx="12"/>
          </p:nvPr>
        </p:nvSpPr>
        <p:spPr/>
        <p:txBody>
          <a:bodyPr/>
          <a:lstStyle/>
          <a:p>
            <a:fld id="{682F0F60-B780-4DE1-A88F-C709BD8BDF2C}" type="slidenum">
              <a:rPr lang="en-CA" smtClean="0"/>
              <a:pPr/>
              <a:t>2</a:t>
            </a:fld>
            <a:endParaRPr lang="en-CA"/>
          </a:p>
        </p:txBody>
      </p:sp>
      <p:sp>
        <p:nvSpPr>
          <p:cNvPr id="9"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sp>
        <p:nvSpPr>
          <p:cNvPr id="10" name="Content Placeholder 2"/>
          <p:cNvSpPr>
            <a:spLocks noGrp="1"/>
          </p:cNvSpPr>
          <p:nvPr>
            <p:ph idx="1"/>
          </p:nvPr>
        </p:nvSpPr>
        <p:spPr>
          <a:xfrm>
            <a:off x="2249978" y="1479665"/>
            <a:ext cx="9685352" cy="4296295"/>
          </a:xfrm>
        </p:spPr>
        <p:txBody>
          <a:bodyPr>
            <a:normAutofit/>
          </a:bodyPr>
          <a:lstStyle/>
          <a:p>
            <a:pPr marL="514350" indent="-514350">
              <a:spcBef>
                <a:spcPct val="20000"/>
              </a:spcBef>
              <a:buFont typeface="+mj-lt"/>
              <a:buAutoNum type="arabicPeriod"/>
            </a:pPr>
            <a:r>
              <a:rPr lang="en-CA" altLang="en-US" dirty="0">
                <a:solidFill>
                  <a:schemeClr val="bg1">
                    <a:lumMod val="65000"/>
                  </a:schemeClr>
                </a:solidFill>
                <a:latin typeface="Arial" panose="020B0604020202020204" pitchFamily="34" charset="0"/>
              </a:rPr>
              <a:t>Who We Are – </a:t>
            </a:r>
            <a:r>
              <a:rPr lang="en-CA" altLang="en-US" dirty="0" smtClean="0">
                <a:solidFill>
                  <a:schemeClr val="bg1">
                    <a:lumMod val="65000"/>
                  </a:schemeClr>
                </a:solidFill>
                <a:latin typeface="Arial" panose="020B0604020202020204" pitchFamily="34" charset="0"/>
              </a:rPr>
              <a:t>CHBA-MOD </a:t>
            </a:r>
            <a:r>
              <a:rPr lang="en-CA" altLang="en-US" dirty="0">
                <a:solidFill>
                  <a:schemeClr val="bg1">
                    <a:lumMod val="65000"/>
                  </a:schemeClr>
                </a:solidFill>
                <a:latin typeface="Arial" panose="020B0604020202020204" pitchFamily="34" charset="0"/>
              </a:rPr>
              <a:t>and </a:t>
            </a:r>
            <a:r>
              <a:rPr lang="en-CA" altLang="en-US" dirty="0" smtClean="0">
                <a:solidFill>
                  <a:schemeClr val="bg1">
                    <a:lumMod val="65000"/>
                  </a:schemeClr>
                </a:solidFill>
                <a:latin typeface="Arial" panose="020B0604020202020204" pitchFamily="34" charset="0"/>
              </a:rPr>
              <a:t>MHABC</a:t>
            </a:r>
            <a:endParaRPr lang="en-CA" altLang="en-US" dirty="0">
              <a:solidFill>
                <a:schemeClr val="bg1">
                  <a:lumMod val="65000"/>
                </a:schemeClr>
              </a:solidFill>
              <a:latin typeface="Arial" panose="020B0604020202020204" pitchFamily="34" charset="0"/>
            </a:endParaRPr>
          </a:p>
          <a:p>
            <a:pPr marL="514350" indent="-514350">
              <a:spcBef>
                <a:spcPct val="20000"/>
              </a:spcBef>
              <a:buFont typeface="+mj-lt"/>
              <a:buAutoNum type="arabicPeriod"/>
            </a:pPr>
            <a:r>
              <a:rPr lang="en-CA" altLang="en-US" dirty="0" smtClean="0">
                <a:solidFill>
                  <a:schemeClr val="tx1"/>
                </a:solidFill>
                <a:latin typeface="Arial" panose="020B0604020202020204" pitchFamily="34" charset="0"/>
              </a:rPr>
              <a:t>Factory-Built Housing - Then and Now</a:t>
            </a:r>
            <a:endParaRPr lang="en-CA" altLang="en-US" dirty="0">
              <a:solidFill>
                <a:schemeClr val="tx1"/>
              </a:solidFill>
              <a:latin typeface="Arial" panose="020B0604020202020204" pitchFamily="34" charset="0"/>
            </a:endParaRPr>
          </a:p>
          <a:p>
            <a:pPr marL="514350" indent="-514350">
              <a:spcBef>
                <a:spcPct val="20000"/>
              </a:spcBef>
              <a:buFont typeface="+mj-lt"/>
              <a:buAutoNum type="arabicPeriod"/>
            </a:pPr>
            <a:r>
              <a:rPr lang="en-CA" altLang="en-US" dirty="0" smtClean="0">
                <a:solidFill>
                  <a:schemeClr val="bg1">
                    <a:lumMod val="65000"/>
                  </a:schemeClr>
                </a:solidFill>
                <a:latin typeface="Arial" panose="020B0604020202020204" pitchFamily="34" charset="0"/>
              </a:rPr>
              <a:t>The Industry</a:t>
            </a:r>
          </a:p>
          <a:p>
            <a:pPr marL="514350" indent="-514350" eaLnBrk="0" hangingPunct="0">
              <a:spcBef>
                <a:spcPts val="800"/>
              </a:spcBef>
              <a:buFont typeface="+mj-lt"/>
              <a:buAutoNum type="arabicPeriod"/>
              <a:defRPr/>
            </a:pPr>
            <a:r>
              <a:rPr lang="en-US" dirty="0">
                <a:solidFill>
                  <a:schemeClr val="bg1">
                    <a:lumMod val="65000"/>
                  </a:schemeClr>
                </a:solidFill>
                <a:latin typeface="Arial" panose="020B0604020202020204" pitchFamily="34" charset="0"/>
              </a:rPr>
              <a:t>Applicable Technical Requirements</a:t>
            </a:r>
          </a:p>
          <a:p>
            <a:pPr marL="514350" indent="-514350" eaLnBrk="0" hangingPunct="0">
              <a:spcBef>
                <a:spcPts val="800"/>
              </a:spcBef>
              <a:buFont typeface="+mj-lt"/>
              <a:buAutoNum type="arabicPeriod"/>
              <a:defRPr/>
            </a:pPr>
            <a:r>
              <a:rPr lang="en-US" dirty="0">
                <a:solidFill>
                  <a:schemeClr val="bg1">
                    <a:lumMod val="65000"/>
                  </a:schemeClr>
                </a:solidFill>
                <a:latin typeface="Arial" panose="020B0604020202020204" pitchFamily="34" charset="0"/>
              </a:rPr>
              <a:t>Facilitating Compliance</a:t>
            </a:r>
          </a:p>
          <a:p>
            <a:pPr marL="514350" indent="-514350" eaLnBrk="0" hangingPunct="0">
              <a:spcBef>
                <a:spcPts val="800"/>
              </a:spcBef>
              <a:buFont typeface="+mj-lt"/>
              <a:buAutoNum type="arabicPeriod"/>
              <a:defRPr/>
            </a:pPr>
            <a:r>
              <a:rPr lang="en-US" dirty="0">
                <a:solidFill>
                  <a:schemeClr val="bg1">
                    <a:lumMod val="65000"/>
                  </a:schemeClr>
                </a:solidFill>
                <a:latin typeface="Arial" panose="020B0604020202020204" pitchFamily="34" charset="0"/>
              </a:rPr>
              <a:t>Confirming Compliance</a:t>
            </a:r>
          </a:p>
          <a:p>
            <a:pPr marL="514350" indent="-514350" eaLnBrk="0" hangingPunct="0">
              <a:spcBef>
                <a:spcPts val="800"/>
              </a:spcBef>
              <a:buFont typeface="+mj-lt"/>
              <a:buAutoNum type="arabicPeriod"/>
              <a:defRPr/>
            </a:pPr>
            <a:r>
              <a:rPr lang="en-US" dirty="0" smtClean="0">
                <a:solidFill>
                  <a:schemeClr val="bg1">
                    <a:lumMod val="65000"/>
                  </a:schemeClr>
                </a:solidFill>
                <a:latin typeface="Arial" panose="020B0604020202020204" pitchFamily="34" charset="0"/>
              </a:rPr>
              <a:t>Challenges</a:t>
            </a:r>
            <a:endParaRPr lang="en-US" dirty="0">
              <a:solidFill>
                <a:schemeClr val="bg1">
                  <a:lumMod val="65000"/>
                </a:schemeClr>
              </a:solidFill>
              <a:latin typeface="Arial" panose="020B0604020202020204" pitchFamily="34" charset="0"/>
            </a:endParaRPr>
          </a:p>
          <a:p>
            <a:pPr marL="514350" indent="-514350" eaLnBrk="0" hangingPunct="0">
              <a:spcBef>
                <a:spcPts val="800"/>
              </a:spcBef>
              <a:buFont typeface="+mj-lt"/>
              <a:buAutoNum type="arabicPeriod"/>
              <a:defRPr/>
            </a:pPr>
            <a:r>
              <a:rPr lang="en-US" dirty="0">
                <a:solidFill>
                  <a:schemeClr val="bg1">
                    <a:lumMod val="65000"/>
                  </a:schemeClr>
                </a:solidFill>
                <a:latin typeface="Arial" panose="020B0604020202020204" pitchFamily="34" charset="0"/>
              </a:rPr>
              <a:t>Take-</a:t>
            </a:r>
            <a:r>
              <a:rPr lang="en-US" dirty="0" err="1">
                <a:solidFill>
                  <a:schemeClr val="bg1">
                    <a:lumMod val="65000"/>
                  </a:schemeClr>
                </a:solidFill>
                <a:latin typeface="Arial" panose="020B0604020202020204" pitchFamily="34" charset="0"/>
              </a:rPr>
              <a:t>Aways</a:t>
            </a:r>
            <a:endParaRPr lang="en-US" dirty="0">
              <a:solidFill>
                <a:schemeClr val="bg1">
                  <a:lumMod val="65000"/>
                </a:schemeClr>
              </a:solidFill>
              <a:latin typeface="Arial" panose="020B0604020202020204" pitchFamily="34" charset="0"/>
            </a:endParaRPr>
          </a:p>
          <a:p>
            <a:pPr>
              <a:spcBef>
                <a:spcPct val="20000"/>
              </a:spcBef>
              <a:buFont typeface="Times" panose="02020603050405020304" pitchFamily="18" charset="0"/>
              <a:buChar char="•"/>
            </a:pPr>
            <a:endParaRPr lang="en-CA" altLang="en-US" dirty="0">
              <a:solidFill>
                <a:schemeClr val="tx1"/>
              </a:solidFill>
              <a:latin typeface="Arial" panose="020B0604020202020204" pitchFamily="34" charset="0"/>
            </a:endParaRPr>
          </a:p>
        </p:txBody>
      </p:sp>
      <p:grpSp>
        <p:nvGrpSpPr>
          <p:cNvPr id="15" name="Group 14"/>
          <p:cNvGrpSpPr/>
          <p:nvPr/>
        </p:nvGrpSpPr>
        <p:grpSpPr>
          <a:xfrm>
            <a:off x="-222" y="0"/>
            <a:ext cx="12202607" cy="6866985"/>
            <a:chOff x="-222" y="0"/>
            <a:chExt cx="12202607" cy="6866985"/>
          </a:xfrm>
        </p:grpSpPr>
        <p:grpSp>
          <p:nvGrpSpPr>
            <p:cNvPr id="16" name="Group 15"/>
            <p:cNvGrpSpPr/>
            <p:nvPr/>
          </p:nvGrpSpPr>
          <p:grpSpPr>
            <a:xfrm>
              <a:off x="178664" y="191044"/>
              <a:ext cx="1969765" cy="1477918"/>
              <a:chOff x="4947459" y="1320974"/>
              <a:chExt cx="5882652" cy="4413764"/>
            </a:xfrm>
          </p:grpSpPr>
          <p:sp>
            <p:nvSpPr>
              <p:cNvPr id="21" name="Rectangle 20"/>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18" name="Group 17"/>
            <p:cNvGrpSpPr/>
            <p:nvPr/>
          </p:nvGrpSpPr>
          <p:grpSpPr>
            <a:xfrm>
              <a:off x="-222" y="0"/>
              <a:ext cx="12202607" cy="6866985"/>
              <a:chOff x="-222" y="0"/>
              <a:chExt cx="12202607" cy="6866985"/>
            </a:xfrm>
          </p:grpSpPr>
          <p:sp>
            <p:nvSpPr>
              <p:cNvPr id="19" name="Rectangle 18"/>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659207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Now</a:t>
            </a:r>
            <a:endParaRPr lang="en-CA" dirty="0">
              <a:solidFill>
                <a:srgbClr val="1B671F"/>
              </a:solidFill>
            </a:endParaRPr>
          </a:p>
        </p:txBody>
      </p:sp>
      <p:sp>
        <p:nvSpPr>
          <p:cNvPr id="3" name="Content Placeholder 2"/>
          <p:cNvSpPr>
            <a:spLocks noGrp="1"/>
          </p:cNvSpPr>
          <p:nvPr>
            <p:ph idx="1"/>
          </p:nvPr>
        </p:nvSpPr>
        <p:spPr>
          <a:xfrm>
            <a:off x="2249978" y="1448537"/>
            <a:ext cx="9387840" cy="730459"/>
          </a:xfrm>
        </p:spPr>
        <p:txBody>
          <a:bodyPr>
            <a:normAutofit/>
          </a:bodyPr>
          <a:lstStyle/>
          <a:p>
            <a:pPr marL="0" indent="0">
              <a:spcBef>
                <a:spcPct val="20000"/>
              </a:spcBef>
              <a:buNone/>
            </a:pPr>
            <a:r>
              <a:rPr lang="en-CA" altLang="en-US" dirty="0" smtClean="0">
                <a:solidFill>
                  <a:srgbClr val="1B671F"/>
                </a:solidFill>
                <a:latin typeface="Arial" panose="020B0604020202020204" pitchFamily="34" charset="0"/>
              </a:rPr>
              <a:t>Non-Residential</a:t>
            </a:r>
          </a:p>
        </p:txBody>
      </p:sp>
      <p:sp>
        <p:nvSpPr>
          <p:cNvPr id="4" name="Slide Number Placeholder 3"/>
          <p:cNvSpPr>
            <a:spLocks noGrp="1"/>
          </p:cNvSpPr>
          <p:nvPr>
            <p:ph type="sldNum" sz="quarter" idx="12"/>
          </p:nvPr>
        </p:nvSpPr>
        <p:spPr>
          <a:xfrm>
            <a:off x="11439778" y="6307667"/>
            <a:ext cx="683079" cy="365125"/>
          </a:xfrm>
        </p:spPr>
        <p:txBody>
          <a:bodyPr/>
          <a:lstStyle/>
          <a:p>
            <a:r>
              <a:rPr lang="en-CA" dirty="0" smtClean="0"/>
              <a:t>20</a:t>
            </a:r>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grpSp>
        <p:nvGrpSpPr>
          <p:cNvPr id="5" name="Group 4"/>
          <p:cNvGrpSpPr/>
          <p:nvPr/>
        </p:nvGrpSpPr>
        <p:grpSpPr>
          <a:xfrm>
            <a:off x="637201" y="1586828"/>
            <a:ext cx="11485656" cy="4447420"/>
            <a:chOff x="1482327" y="2485654"/>
            <a:chExt cx="10258818" cy="3972370"/>
          </a:xfrm>
        </p:grpSpPr>
        <p:grpSp>
          <p:nvGrpSpPr>
            <p:cNvPr id="16" name="Group 15"/>
            <p:cNvGrpSpPr/>
            <p:nvPr/>
          </p:nvGrpSpPr>
          <p:grpSpPr>
            <a:xfrm>
              <a:off x="7204555" y="3536949"/>
              <a:ext cx="4536590" cy="2921075"/>
              <a:chOff x="4324916" y="3660004"/>
              <a:chExt cx="4536590" cy="2921075"/>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55263" t="29474" r="13981" b="46625"/>
              <a:stretch/>
            </p:blipFill>
            <p:spPr>
              <a:xfrm>
                <a:off x="4324916" y="3660004"/>
                <a:ext cx="4536590" cy="2644076"/>
              </a:xfrm>
              <a:prstGeom prst="rect">
                <a:avLst/>
              </a:prstGeom>
            </p:spPr>
          </p:pic>
          <p:sp>
            <p:nvSpPr>
              <p:cNvPr id="18" name="Rectangle 17"/>
              <p:cNvSpPr/>
              <p:nvPr/>
            </p:nvSpPr>
            <p:spPr>
              <a:xfrm>
                <a:off x="4324916" y="6304080"/>
                <a:ext cx="1524919" cy="276999"/>
              </a:xfrm>
              <a:prstGeom prst="rect">
                <a:avLst/>
              </a:prstGeom>
            </p:spPr>
            <p:txBody>
              <a:bodyPr wrap="square">
                <a:spAutoFit/>
              </a:bodyPr>
              <a:lstStyle/>
              <a:p>
                <a:pPr marR="6380"/>
                <a:r>
                  <a:rPr lang="en-CA" sz="1200" i="1" dirty="0" smtClean="0">
                    <a:latin typeface="Arial" panose="020B0604020202020204" pitchFamily="34" charset="0"/>
                  </a:rPr>
                  <a:t>Kent Homes, NB</a:t>
                </a:r>
                <a:endParaRPr lang="en-CA" sz="1200" dirty="0"/>
              </a:p>
            </p:txBody>
          </p:sp>
        </p:grpSp>
        <p:pic>
          <p:nvPicPr>
            <p:cNvPr id="9" name="Picture 2" descr="Image result for site trailer Image canad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999"/>
            <a:stretch/>
          </p:blipFill>
          <p:spPr bwMode="auto">
            <a:xfrm>
              <a:off x="3227948" y="2891367"/>
              <a:ext cx="2034840" cy="10499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GAC\_  CMHI\12. Photos\kent plant.bm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238" r="4016" b="29093"/>
            <a:stretch/>
          </p:blipFill>
          <p:spPr bwMode="auto">
            <a:xfrm>
              <a:off x="5355861" y="2485654"/>
              <a:ext cx="3765698" cy="17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Driscoll"/>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714" t="3288" r="6663" b="20393"/>
            <a:stretch/>
          </p:blipFill>
          <p:spPr bwMode="auto">
            <a:xfrm>
              <a:off x="1482327" y="4022636"/>
              <a:ext cx="3171812" cy="190752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4654139" y="4301438"/>
              <a:ext cx="2543913" cy="1628721"/>
              <a:chOff x="1344204" y="4817835"/>
              <a:chExt cx="2543913" cy="1628721"/>
            </a:xfrm>
          </p:grpSpPr>
          <p:pic>
            <p:nvPicPr>
              <p:cNvPr id="14" name="Picture 2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263" b="16183"/>
              <a:stretch/>
            </p:blipFill>
            <p:spPr bwMode="auto">
              <a:xfrm>
                <a:off x="1413330" y="4817835"/>
                <a:ext cx="2474787" cy="135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344204" y="6169557"/>
                <a:ext cx="2129155" cy="276999"/>
              </a:xfrm>
              <a:prstGeom prst="rect">
                <a:avLst/>
              </a:prstGeom>
            </p:spPr>
            <p:txBody>
              <a:bodyPr wrap="square">
                <a:spAutoFit/>
              </a:bodyPr>
              <a:lstStyle/>
              <a:p>
                <a:pPr marR="6380"/>
                <a:r>
                  <a:rPr lang="en-CA" sz="1200" i="1" dirty="0" err="1" smtClean="0">
                    <a:latin typeface="Arial" panose="020B0604020202020204" pitchFamily="34" charset="0"/>
                  </a:rPr>
                  <a:t>Guidcrest</a:t>
                </a:r>
                <a:r>
                  <a:rPr lang="en-CA" sz="1200" i="1" dirty="0" smtClean="0">
                    <a:latin typeface="Arial" panose="020B0604020202020204" pitchFamily="34" charset="0"/>
                  </a:rPr>
                  <a:t> Homes, ON</a:t>
                </a:r>
                <a:endParaRPr lang="en-CA" sz="1200" dirty="0"/>
              </a:p>
            </p:txBody>
          </p:sp>
        </p:grpSp>
      </p:grpSp>
      <p:grpSp>
        <p:nvGrpSpPr>
          <p:cNvPr id="23" name="Group 22"/>
          <p:cNvGrpSpPr/>
          <p:nvPr/>
        </p:nvGrpSpPr>
        <p:grpSpPr>
          <a:xfrm>
            <a:off x="-222" y="0"/>
            <a:ext cx="12202607" cy="6866985"/>
            <a:chOff x="-222" y="0"/>
            <a:chExt cx="12202607" cy="6866985"/>
          </a:xfrm>
        </p:grpSpPr>
        <p:grpSp>
          <p:nvGrpSpPr>
            <p:cNvPr id="24" name="Group 23"/>
            <p:cNvGrpSpPr/>
            <p:nvPr/>
          </p:nvGrpSpPr>
          <p:grpSpPr>
            <a:xfrm>
              <a:off x="178664" y="191044"/>
              <a:ext cx="1969765" cy="1477918"/>
              <a:chOff x="4947459" y="1320974"/>
              <a:chExt cx="5882652" cy="4413764"/>
            </a:xfrm>
          </p:grpSpPr>
          <p:sp>
            <p:nvSpPr>
              <p:cNvPr id="29" name="Rectangle 28"/>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558" y="5654593"/>
              <a:ext cx="1209438" cy="853162"/>
            </a:xfrm>
            <a:prstGeom prst="rect">
              <a:avLst/>
            </a:prstGeom>
          </p:spPr>
        </p:pic>
        <p:grpSp>
          <p:nvGrpSpPr>
            <p:cNvPr id="26" name="Group 25"/>
            <p:cNvGrpSpPr/>
            <p:nvPr/>
          </p:nvGrpSpPr>
          <p:grpSpPr>
            <a:xfrm>
              <a:off x="-222" y="0"/>
              <a:ext cx="12202607" cy="6866985"/>
              <a:chOff x="-222" y="0"/>
              <a:chExt cx="12202607" cy="6866985"/>
            </a:xfrm>
          </p:grpSpPr>
          <p:sp>
            <p:nvSpPr>
              <p:cNvPr id="27" name="Rectangle 26"/>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9078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Now</a:t>
            </a:r>
            <a:br>
              <a:rPr lang="en-CA" dirty="0" smtClean="0">
                <a:solidFill>
                  <a:srgbClr val="1B671F"/>
                </a:solidFill>
              </a:rPr>
            </a:br>
            <a:r>
              <a:rPr lang="en-CA" dirty="0" smtClean="0">
                <a:solidFill>
                  <a:srgbClr val="1B671F"/>
                </a:solidFill>
              </a:rPr>
              <a:t>Energy Efficiency and Sustainability</a:t>
            </a:r>
            <a:endParaRPr lang="en-CA" dirty="0">
              <a:solidFill>
                <a:srgbClr val="1B671F"/>
              </a:solidFill>
            </a:endParaRPr>
          </a:p>
        </p:txBody>
      </p:sp>
      <p:sp>
        <p:nvSpPr>
          <p:cNvPr id="3" name="Content Placeholder 2"/>
          <p:cNvSpPr>
            <a:spLocks noGrp="1"/>
          </p:cNvSpPr>
          <p:nvPr>
            <p:ph idx="1"/>
          </p:nvPr>
        </p:nvSpPr>
        <p:spPr>
          <a:xfrm>
            <a:off x="2249978" y="1468259"/>
            <a:ext cx="4987401" cy="2127404"/>
          </a:xfrm>
        </p:spPr>
        <p:txBody>
          <a:bodyPr>
            <a:noAutofit/>
          </a:bodyPr>
          <a:lstStyle/>
          <a:p>
            <a:pPr marL="0" indent="0">
              <a:spcBef>
                <a:spcPts val="400"/>
              </a:spcBef>
              <a:buNone/>
            </a:pPr>
            <a:r>
              <a:rPr lang="en-CA" altLang="en-US" dirty="0" smtClean="0">
                <a:solidFill>
                  <a:srgbClr val="1B671F"/>
                </a:solidFill>
                <a:latin typeface="Arial" panose="020B0604020202020204" pitchFamily="34" charset="0"/>
                <a:cs typeface="Arial" panose="020B0604020202020204" pitchFamily="34" charset="0"/>
              </a:rPr>
              <a:t>Leading Edge</a:t>
            </a:r>
          </a:p>
          <a:p>
            <a:pPr>
              <a:spcBef>
                <a:spcPts val="400"/>
              </a:spcBef>
              <a:buFont typeface="Times" panose="02020603050405020304" pitchFamily="18" charset="0"/>
              <a:buChar char="•"/>
            </a:pPr>
            <a:r>
              <a:rPr lang="en-CA" altLang="en-US" sz="2600" dirty="0" smtClean="0">
                <a:solidFill>
                  <a:schemeClr val="tx1"/>
                </a:solidFill>
                <a:latin typeface="Arial" panose="020B0604020202020204" pitchFamily="34" charset="0"/>
                <a:cs typeface="Arial" panose="020B0604020202020204" pitchFamily="34" charset="0"/>
              </a:rPr>
              <a:t>Canada’s </a:t>
            </a:r>
            <a:r>
              <a:rPr lang="en-CA" altLang="en-US" sz="2600" dirty="0">
                <a:solidFill>
                  <a:schemeClr val="tx1"/>
                </a:solidFill>
                <a:latin typeface="Arial" panose="020B0604020202020204" pitchFamily="34" charset="0"/>
                <a:cs typeface="Arial" panose="020B0604020202020204" pitchFamily="34" charset="0"/>
              </a:rPr>
              <a:t>first </a:t>
            </a:r>
            <a:r>
              <a:rPr lang="en-CA" altLang="en-US" sz="2600" dirty="0" err="1">
                <a:solidFill>
                  <a:schemeClr val="tx1"/>
                </a:solidFill>
                <a:latin typeface="Arial" panose="020B0604020202020204" pitchFamily="34" charset="0"/>
                <a:cs typeface="Arial" panose="020B0604020202020204" pitchFamily="34" charset="0"/>
              </a:rPr>
              <a:t>EnviroHome</a:t>
            </a:r>
            <a:r>
              <a:rPr lang="en-US" altLang="en-US" sz="2600" baseline="30000" dirty="0">
                <a:solidFill>
                  <a:schemeClr val="tx1"/>
                </a:solidFill>
                <a:latin typeface="Arial" panose="020B0604020202020204" pitchFamily="34" charset="0"/>
                <a:cs typeface="Arial" panose="020B0604020202020204" pitchFamily="34" charset="0"/>
              </a:rPr>
              <a:t>®</a:t>
            </a:r>
            <a:r>
              <a:rPr lang="en-CA" altLang="en-US" sz="2600" dirty="0">
                <a:solidFill>
                  <a:schemeClr val="tx1"/>
                </a:solidFill>
                <a:latin typeface="Arial" panose="020B0604020202020204" pitchFamily="34" charset="0"/>
                <a:cs typeface="Arial" panose="020B0604020202020204" pitchFamily="34" charset="0"/>
              </a:rPr>
              <a:t> </a:t>
            </a:r>
          </a:p>
          <a:p>
            <a:pPr>
              <a:spcBef>
                <a:spcPts val="400"/>
              </a:spcBef>
              <a:buFont typeface="Times" panose="02020603050405020304" pitchFamily="18" charset="0"/>
              <a:buChar char="•"/>
            </a:pPr>
            <a:r>
              <a:rPr lang="en-CA" altLang="en-US" sz="2600" dirty="0">
                <a:solidFill>
                  <a:schemeClr val="tx1"/>
                </a:solidFill>
                <a:latin typeface="Arial" panose="020B0604020202020204" pitchFamily="34" charset="0"/>
                <a:cs typeface="Arial" panose="020B0604020202020204" pitchFamily="34" charset="0"/>
              </a:rPr>
              <a:t>Canada’s first entirely </a:t>
            </a:r>
            <a:r>
              <a:rPr lang="en-CA" altLang="en-US" sz="2600" dirty="0" smtClean="0">
                <a:solidFill>
                  <a:schemeClr val="tx1"/>
                </a:solidFill>
                <a:latin typeface="Arial" panose="020B0604020202020204" pitchFamily="34" charset="0"/>
                <a:cs typeface="Arial" panose="020B0604020202020204" pitchFamily="34" charset="0"/>
              </a:rPr>
              <a:t/>
            </a:r>
            <a:br>
              <a:rPr lang="en-CA" altLang="en-US" sz="2600" dirty="0" smtClean="0">
                <a:solidFill>
                  <a:schemeClr val="tx1"/>
                </a:solidFill>
                <a:latin typeface="Arial" panose="020B0604020202020204" pitchFamily="34" charset="0"/>
                <a:cs typeface="Arial" panose="020B0604020202020204" pitchFamily="34" charset="0"/>
              </a:rPr>
            </a:br>
            <a:r>
              <a:rPr lang="en-CA" altLang="en-US" sz="2600" dirty="0" err="1" smtClean="0">
                <a:solidFill>
                  <a:schemeClr val="tx1"/>
                </a:solidFill>
                <a:latin typeface="Arial" panose="020B0604020202020204" pitchFamily="34" charset="0"/>
                <a:cs typeface="Arial" panose="020B0604020202020204" pitchFamily="34" charset="0"/>
              </a:rPr>
              <a:t>BuiltGreen</a:t>
            </a:r>
            <a:r>
              <a:rPr lang="en-US" altLang="en-US" sz="2600" baseline="30000" dirty="0">
                <a:solidFill>
                  <a:schemeClr val="tx1"/>
                </a:solidFill>
                <a:latin typeface="Arial" panose="020B0604020202020204" pitchFamily="34" charset="0"/>
                <a:cs typeface="Arial" panose="020B0604020202020204" pitchFamily="34" charset="0"/>
              </a:rPr>
              <a:t>®</a:t>
            </a:r>
            <a:r>
              <a:rPr lang="en-CA" altLang="en-US" sz="2600" dirty="0">
                <a:solidFill>
                  <a:schemeClr val="tx1"/>
                </a:solidFill>
                <a:latin typeface="Arial" panose="020B0604020202020204" pitchFamily="34" charset="0"/>
                <a:cs typeface="Arial" panose="020B0604020202020204" pitchFamily="34" charset="0"/>
              </a:rPr>
              <a:t> community</a:t>
            </a:r>
          </a:p>
          <a:p>
            <a:pPr>
              <a:spcBef>
                <a:spcPts val="400"/>
              </a:spcBef>
              <a:buFont typeface="Times" panose="02020603050405020304" pitchFamily="18" charset="0"/>
              <a:buChar char="•"/>
            </a:pPr>
            <a:r>
              <a:rPr lang="en-CA" altLang="en-US" sz="2600" dirty="0">
                <a:solidFill>
                  <a:schemeClr val="tx1"/>
                </a:solidFill>
                <a:latin typeface="Arial" panose="020B0604020202020204" pitchFamily="34" charset="0"/>
                <a:cs typeface="Arial" panose="020B0604020202020204" pitchFamily="34" charset="0"/>
              </a:rPr>
              <a:t>Canada’s first CMHC </a:t>
            </a:r>
            <a:r>
              <a:rPr lang="en-CA" altLang="en-US" sz="2600" dirty="0" err="1">
                <a:solidFill>
                  <a:schemeClr val="tx1"/>
                </a:solidFill>
                <a:latin typeface="Arial" panose="020B0604020202020204" pitchFamily="34" charset="0"/>
                <a:cs typeface="Arial" panose="020B0604020202020204" pitchFamily="34" charset="0"/>
              </a:rPr>
              <a:t>EQuilibrium</a:t>
            </a:r>
            <a:r>
              <a:rPr lang="en-CA" altLang="en-US" sz="2600" baseline="30000" dirty="0">
                <a:solidFill>
                  <a:schemeClr val="tx1"/>
                </a:solidFill>
                <a:latin typeface="Arial" panose="020B0604020202020204" pitchFamily="34" charset="0"/>
                <a:cs typeface="Arial" panose="020B0604020202020204" pitchFamily="34" charset="0"/>
              </a:rPr>
              <a:t>™</a:t>
            </a:r>
            <a:r>
              <a:rPr lang="en-CA" altLang="en-US" sz="2600" dirty="0">
                <a:solidFill>
                  <a:schemeClr val="tx1"/>
                </a:solidFill>
                <a:latin typeface="Arial" panose="020B0604020202020204" pitchFamily="34" charset="0"/>
                <a:cs typeface="Arial" panose="020B0604020202020204" pitchFamily="34" charset="0"/>
              </a:rPr>
              <a:t> initiative demonstration home</a:t>
            </a:r>
            <a:endParaRPr lang="en-US" altLang="en-US" sz="26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463919" y="6313302"/>
            <a:ext cx="683079" cy="365125"/>
          </a:xfrm>
        </p:spPr>
        <p:txBody>
          <a:bodyPr/>
          <a:lstStyle/>
          <a:p>
            <a:r>
              <a:rPr lang="en-US" dirty="0" smtClean="0"/>
              <a:t>21</a:t>
            </a:r>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grpSp>
        <p:nvGrpSpPr>
          <p:cNvPr id="28" name="Group 27"/>
          <p:cNvGrpSpPr/>
          <p:nvPr/>
        </p:nvGrpSpPr>
        <p:grpSpPr>
          <a:xfrm>
            <a:off x="7036937" y="4387650"/>
            <a:ext cx="4203400" cy="2285142"/>
            <a:chOff x="7036937" y="4221758"/>
            <a:chExt cx="4203400" cy="2285142"/>
          </a:xfrm>
        </p:grpSpPr>
        <p:pic>
          <p:nvPicPr>
            <p:cNvPr id="19" name="Picture 3" descr="ENVIROHOME PHOTO"/>
            <p:cNvPicPr>
              <a:picLocks noChangeAspect="1" noChangeArrowheads="1"/>
            </p:cNvPicPr>
            <p:nvPr/>
          </p:nvPicPr>
          <p:blipFill>
            <a:blip r:embed="rId3" cstate="print">
              <a:extLst>
                <a:ext uri="{28A0092B-C50C-407E-A947-70E740481C1C}">
                  <a14:useLocalDpi xmlns:a14="http://schemas.microsoft.com/office/drawing/2010/main" val="0"/>
                </a:ext>
              </a:extLst>
            </a:blip>
            <a:srcRect b="13965"/>
            <a:stretch>
              <a:fillRect/>
            </a:stretch>
          </p:blipFill>
          <p:spPr bwMode="auto">
            <a:xfrm>
              <a:off x="7098150" y="4221758"/>
              <a:ext cx="4142187" cy="1917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6"/>
            <p:cNvSpPr>
              <a:spLocks noChangeArrowheads="1"/>
            </p:cNvSpPr>
            <p:nvPr/>
          </p:nvSpPr>
          <p:spPr bwMode="auto">
            <a:xfrm>
              <a:off x="7036937" y="6147410"/>
              <a:ext cx="2933155" cy="359490"/>
            </a:xfrm>
            <a:prstGeom prst="rect">
              <a:avLst/>
            </a:prstGeom>
            <a:solidFill>
              <a:srgbClr val="FFFFFF">
                <a:alpha val="69804"/>
              </a:srgbClr>
            </a:solidFill>
            <a:ln>
              <a:noFill/>
            </a:ln>
            <a:extLst/>
          </p:spPr>
          <p:txBody>
            <a:bodyPr/>
            <a:lstStyle>
              <a:lvl1pPr marL="266700" indent="-266700">
                <a:tabLst>
                  <a:tab pos="2667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266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2667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2667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2667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Times" panose="02020603050405020304" pitchFamily="18" charset="0"/>
                <a:buNone/>
              </a:pPr>
              <a:r>
                <a:rPr lang="en-CA" altLang="en-US" sz="1200" i="1" dirty="0" err="1"/>
                <a:t>EnviroHome</a:t>
              </a:r>
              <a:r>
                <a:rPr lang="en-US" altLang="en-US" sz="1200" i="1" baseline="30000" dirty="0"/>
                <a:t>®</a:t>
              </a:r>
              <a:r>
                <a:rPr lang="en-CA" altLang="en-US" sz="1200" i="1" dirty="0"/>
                <a:t>, Prestige Homes, NB</a:t>
              </a:r>
            </a:p>
          </p:txBody>
        </p:sp>
      </p:grpSp>
      <p:grpSp>
        <p:nvGrpSpPr>
          <p:cNvPr id="21" name="Group 20"/>
          <p:cNvGrpSpPr/>
          <p:nvPr/>
        </p:nvGrpSpPr>
        <p:grpSpPr>
          <a:xfrm>
            <a:off x="3255344" y="4196611"/>
            <a:ext cx="3668230" cy="2430579"/>
            <a:chOff x="1414464" y="3997325"/>
            <a:chExt cx="3255961" cy="2157408"/>
          </a:xfrm>
        </p:grpSpPr>
        <p:pic>
          <p:nvPicPr>
            <p:cNvPr id="22" name="Picture 4" descr="IMGP0286"/>
            <p:cNvPicPr>
              <a:picLocks noChangeAspect="1" noChangeArrowheads="1"/>
            </p:cNvPicPr>
            <p:nvPr/>
          </p:nvPicPr>
          <p:blipFill>
            <a:blip r:embed="rId4" cstate="print">
              <a:extLst>
                <a:ext uri="{28A0092B-C50C-407E-A947-70E740481C1C}">
                  <a14:useLocalDpi xmlns:a14="http://schemas.microsoft.com/office/drawing/2010/main" val="0"/>
                </a:ext>
              </a:extLst>
            </a:blip>
            <a:srcRect b="20445"/>
            <a:stretch>
              <a:fillRect/>
            </a:stretch>
          </p:blipFill>
          <p:spPr bwMode="auto">
            <a:xfrm>
              <a:off x="1439863" y="3997325"/>
              <a:ext cx="3230562" cy="1927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Rectangle 6"/>
            <p:cNvSpPr>
              <a:spLocks noChangeArrowheads="1"/>
            </p:cNvSpPr>
            <p:nvPr/>
          </p:nvSpPr>
          <p:spPr bwMode="auto">
            <a:xfrm>
              <a:off x="1414464" y="5915520"/>
              <a:ext cx="2996415" cy="239213"/>
            </a:xfrm>
            <a:prstGeom prst="rect">
              <a:avLst/>
            </a:prstGeom>
            <a:solidFill>
              <a:srgbClr val="FFFFFF">
                <a:alpha val="69804"/>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266700" indent="-266700">
                <a:tabLst>
                  <a:tab pos="2667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266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2667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2667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2667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Times" panose="02020603050405020304" pitchFamily="18" charset="0"/>
                <a:buNone/>
              </a:pPr>
              <a:r>
                <a:rPr lang="en-CA" altLang="en-US" sz="1200" i="1" dirty="0" err="1"/>
                <a:t>BuiltGreen</a:t>
              </a:r>
              <a:r>
                <a:rPr lang="en-US" altLang="en-US" sz="1200" i="1" baseline="30000" dirty="0"/>
                <a:t>®</a:t>
              </a:r>
              <a:r>
                <a:rPr lang="en-CA" altLang="en-US" sz="1200" i="1" dirty="0"/>
                <a:t> Home, Triple M Housing, AB</a:t>
              </a:r>
            </a:p>
          </p:txBody>
        </p:sp>
      </p:grpSp>
      <p:grpSp>
        <p:nvGrpSpPr>
          <p:cNvPr id="24" name="Group 23"/>
          <p:cNvGrpSpPr/>
          <p:nvPr/>
        </p:nvGrpSpPr>
        <p:grpSpPr>
          <a:xfrm>
            <a:off x="7065552" y="1547766"/>
            <a:ext cx="3423903" cy="2692600"/>
            <a:chOff x="5771532" y="1524485"/>
            <a:chExt cx="3039093" cy="2389981"/>
          </a:xfrm>
        </p:grpSpPr>
        <p:pic>
          <p:nvPicPr>
            <p:cNvPr id="25" name="Picture 11" descr="IMG_0207_19_1"/>
            <p:cNvPicPr>
              <a:picLocks noChangeAspect="1" noChangeArrowheads="1"/>
            </p:cNvPicPr>
            <p:nvPr/>
          </p:nvPicPr>
          <p:blipFill>
            <a:blip r:embed="rId5" cstate="print">
              <a:extLst>
                <a:ext uri="{28A0092B-C50C-407E-A947-70E740481C1C}">
                  <a14:useLocalDpi xmlns:a14="http://schemas.microsoft.com/office/drawing/2010/main" val="0"/>
                </a:ext>
              </a:extLst>
            </a:blip>
            <a:srcRect l="13643"/>
            <a:stretch>
              <a:fillRect/>
            </a:stretch>
          </p:blipFill>
          <p:spPr bwMode="auto">
            <a:xfrm>
              <a:off x="5835650" y="1524485"/>
              <a:ext cx="297497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6"/>
            <p:cNvSpPr>
              <a:spLocks noChangeArrowheads="1"/>
            </p:cNvSpPr>
            <p:nvPr/>
          </p:nvSpPr>
          <p:spPr bwMode="auto">
            <a:xfrm>
              <a:off x="5771532" y="3724760"/>
              <a:ext cx="2994025" cy="189706"/>
            </a:xfrm>
            <a:prstGeom prst="rect">
              <a:avLst/>
            </a:prstGeom>
            <a:solidFill>
              <a:srgbClr val="FFFFFF">
                <a:alpha val="69804"/>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266700" indent="-266700">
                <a:tabLst>
                  <a:tab pos="2667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2667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2667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2667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2667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667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Times" panose="02020603050405020304" pitchFamily="18" charset="0"/>
                <a:buNone/>
              </a:pPr>
              <a:r>
                <a:rPr lang="en-CA" altLang="en-US" sz="1200" i="1" dirty="0" err="1"/>
                <a:t>EcoTerra</a:t>
              </a:r>
              <a:r>
                <a:rPr lang="en-US" altLang="en-US" sz="1200" i="1" baseline="30000" dirty="0">
                  <a:cs typeface="Arial" panose="020B0604020202020204" pitchFamily="34" charset="0"/>
                </a:rPr>
                <a:t>™</a:t>
              </a:r>
              <a:r>
                <a:rPr lang="en-CA" altLang="en-US" sz="1200" i="1" dirty="0"/>
                <a:t> Home, </a:t>
              </a:r>
              <a:r>
                <a:rPr lang="en-CA" altLang="en-US" sz="1200" i="1" dirty="0" err="1"/>
                <a:t>Alouette</a:t>
              </a:r>
              <a:r>
                <a:rPr lang="en-CA" altLang="en-US" sz="1200" i="1" dirty="0"/>
                <a:t> Homes, QC</a:t>
              </a:r>
            </a:p>
          </p:txBody>
        </p:sp>
      </p:grpSp>
      <p:grpSp>
        <p:nvGrpSpPr>
          <p:cNvPr id="31" name="Group 30"/>
          <p:cNvGrpSpPr/>
          <p:nvPr/>
        </p:nvGrpSpPr>
        <p:grpSpPr>
          <a:xfrm>
            <a:off x="-222" y="0"/>
            <a:ext cx="12202607" cy="6866985"/>
            <a:chOff x="-222" y="0"/>
            <a:chExt cx="12202607" cy="6866985"/>
          </a:xfrm>
        </p:grpSpPr>
        <p:grpSp>
          <p:nvGrpSpPr>
            <p:cNvPr id="32" name="Group 31"/>
            <p:cNvGrpSpPr/>
            <p:nvPr/>
          </p:nvGrpSpPr>
          <p:grpSpPr>
            <a:xfrm>
              <a:off x="178664" y="191044"/>
              <a:ext cx="1969765" cy="1477918"/>
              <a:chOff x="4947459" y="1320974"/>
              <a:chExt cx="5882652" cy="4413764"/>
            </a:xfrm>
          </p:grpSpPr>
          <p:sp>
            <p:nvSpPr>
              <p:cNvPr id="37" name="Rectangle 36"/>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34" name="Group 33"/>
            <p:cNvGrpSpPr/>
            <p:nvPr/>
          </p:nvGrpSpPr>
          <p:grpSpPr>
            <a:xfrm>
              <a:off x="-222" y="0"/>
              <a:ext cx="12202607" cy="6866985"/>
              <a:chOff x="-222" y="0"/>
              <a:chExt cx="12202607" cy="6866985"/>
            </a:xfrm>
          </p:grpSpPr>
          <p:sp>
            <p:nvSpPr>
              <p:cNvPr id="35" name="Rectangle 34"/>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763546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Now</a:t>
            </a:r>
            <a:br>
              <a:rPr lang="en-CA" dirty="0" smtClean="0">
                <a:solidFill>
                  <a:srgbClr val="1B671F"/>
                </a:solidFill>
              </a:rPr>
            </a:br>
            <a:r>
              <a:rPr lang="en-CA" dirty="0" smtClean="0">
                <a:solidFill>
                  <a:srgbClr val="1B671F"/>
                </a:solidFill>
              </a:rPr>
              <a:t>Energy Efficiency and Sustainability</a:t>
            </a:r>
            <a:endParaRPr lang="en-CA" dirty="0">
              <a:solidFill>
                <a:srgbClr val="1B671F"/>
              </a:solidFill>
            </a:endParaRPr>
          </a:p>
        </p:txBody>
      </p:sp>
      <p:sp>
        <p:nvSpPr>
          <p:cNvPr id="3" name="Content Placeholder 2"/>
          <p:cNvSpPr>
            <a:spLocks noGrp="1"/>
          </p:cNvSpPr>
          <p:nvPr>
            <p:ph idx="1"/>
          </p:nvPr>
        </p:nvSpPr>
        <p:spPr>
          <a:xfrm>
            <a:off x="2249978" y="1498061"/>
            <a:ext cx="6230866" cy="2097602"/>
          </a:xfrm>
        </p:spPr>
        <p:txBody>
          <a:bodyPr>
            <a:noAutofit/>
          </a:bodyPr>
          <a:lstStyle/>
          <a:p>
            <a:pPr marL="0" indent="0">
              <a:spcBef>
                <a:spcPts val="400"/>
              </a:spcBef>
              <a:buNone/>
            </a:pPr>
            <a:r>
              <a:rPr lang="en-US" altLang="en-US" dirty="0" smtClean="0">
                <a:solidFill>
                  <a:srgbClr val="1B671F"/>
                </a:solidFill>
                <a:latin typeface="Arial" panose="020B0604020202020204" pitchFamily="34" charset="0"/>
                <a:cs typeface="Arial" panose="020B0604020202020204" pitchFamily="34" charset="0"/>
              </a:rPr>
              <a:t>Awards</a:t>
            </a:r>
          </a:p>
          <a:p>
            <a:pPr>
              <a:spcBef>
                <a:spcPts val="400"/>
              </a:spcBef>
              <a:buFont typeface="Times" panose="02020603050405020304" pitchFamily="18" charset="0"/>
              <a:buChar char="•"/>
            </a:pPr>
            <a:r>
              <a:rPr lang="en-US" altLang="en-US" sz="2600" dirty="0" smtClean="0">
                <a:solidFill>
                  <a:schemeClr val="tx1"/>
                </a:solidFill>
                <a:latin typeface="Arial" panose="020B0604020202020204" pitchFamily="34" charset="0"/>
                <a:cs typeface="Arial" panose="020B0604020202020204" pitchFamily="34" charset="0"/>
              </a:rPr>
              <a:t>2012 </a:t>
            </a:r>
            <a:r>
              <a:rPr lang="en-US" altLang="en-US" sz="2600" dirty="0" err="1">
                <a:solidFill>
                  <a:schemeClr val="tx1"/>
                </a:solidFill>
                <a:latin typeface="Arial" panose="020B0604020202020204" pitchFamily="34" charset="0"/>
                <a:cs typeface="Arial" panose="020B0604020202020204" pitchFamily="34" charset="0"/>
              </a:rPr>
              <a:t>Energuide</a:t>
            </a:r>
            <a:r>
              <a:rPr lang="en-US" altLang="en-US" sz="2600" dirty="0">
                <a:solidFill>
                  <a:schemeClr val="tx1"/>
                </a:solidFill>
                <a:latin typeface="Arial" panose="020B0604020202020204" pitchFamily="34" charset="0"/>
                <a:cs typeface="Arial" panose="020B0604020202020204" pitchFamily="34" charset="0"/>
              </a:rPr>
              <a:t> Rating </a:t>
            </a:r>
            <a:r>
              <a:rPr lang="en-US" altLang="en-US" sz="2600" dirty="0" smtClean="0">
                <a:solidFill>
                  <a:schemeClr val="tx1"/>
                </a:solidFill>
                <a:latin typeface="Arial" panose="020B0604020202020204" pitchFamily="34" charset="0"/>
                <a:cs typeface="Arial" panose="020B0604020202020204" pitchFamily="34" charset="0"/>
              </a:rPr>
              <a:t>Service – Most</a:t>
            </a:r>
            <a:br>
              <a:rPr lang="en-US" altLang="en-US" sz="2600" dirty="0" smtClean="0">
                <a:solidFill>
                  <a:schemeClr val="tx1"/>
                </a:solidFill>
                <a:latin typeface="Arial" panose="020B0604020202020204" pitchFamily="34" charset="0"/>
                <a:cs typeface="Arial" panose="020B0604020202020204" pitchFamily="34" charset="0"/>
              </a:rPr>
            </a:br>
            <a:r>
              <a:rPr lang="en-US" altLang="en-US" sz="2600" dirty="0" smtClean="0">
                <a:solidFill>
                  <a:schemeClr val="tx1"/>
                </a:solidFill>
                <a:latin typeface="Arial" panose="020B0604020202020204" pitchFamily="34" charset="0"/>
                <a:cs typeface="Arial" panose="020B0604020202020204" pitchFamily="34" charset="0"/>
              </a:rPr>
              <a:t>Energy </a:t>
            </a:r>
            <a:r>
              <a:rPr lang="en-US" altLang="en-US" sz="2600" dirty="0">
                <a:solidFill>
                  <a:schemeClr val="tx1"/>
                </a:solidFill>
                <a:latin typeface="Arial" panose="020B0604020202020204" pitchFamily="34" charset="0"/>
                <a:cs typeface="Arial" panose="020B0604020202020204" pitchFamily="34" charset="0"/>
              </a:rPr>
              <a:t>Efficient House, Bathurst, </a:t>
            </a:r>
            <a:r>
              <a:rPr lang="en-US" altLang="en-US" sz="2600" dirty="0" smtClean="0">
                <a:solidFill>
                  <a:schemeClr val="tx1"/>
                </a:solidFill>
                <a:latin typeface="Arial" panose="020B0604020202020204" pitchFamily="34" charset="0"/>
                <a:cs typeface="Arial" panose="020B0604020202020204" pitchFamily="34" charset="0"/>
              </a:rPr>
              <a:t>NB</a:t>
            </a:r>
          </a:p>
          <a:p>
            <a:pPr>
              <a:spcBef>
                <a:spcPts val="400"/>
              </a:spcBef>
              <a:buFont typeface="Times" panose="02020603050405020304" pitchFamily="18" charset="0"/>
              <a:buChar char="•"/>
            </a:pPr>
            <a:r>
              <a:rPr lang="en-US" altLang="en-US" sz="2600" dirty="0">
                <a:solidFill>
                  <a:schemeClr val="tx1"/>
                </a:solidFill>
                <a:latin typeface="Arial" panose="020B0604020202020204" pitchFamily="34" charset="0"/>
                <a:cs typeface="Arial" panose="020B0604020202020204" pitchFamily="34" charset="0"/>
              </a:rPr>
              <a:t>2012 Energy Efficient Community Award, North America’s first </a:t>
            </a:r>
            <a:r>
              <a:rPr lang="en-US" altLang="en-US" sz="2600" dirty="0" err="1">
                <a:solidFill>
                  <a:schemeClr val="tx1"/>
                </a:solidFill>
                <a:latin typeface="Arial" panose="020B0604020202020204" pitchFamily="34" charset="0"/>
                <a:cs typeface="Arial" panose="020B0604020202020204" pitchFamily="34" charset="0"/>
              </a:rPr>
              <a:t>EcoPlus</a:t>
            </a:r>
            <a:r>
              <a:rPr lang="en-US" altLang="en-US" sz="2600" dirty="0">
                <a:solidFill>
                  <a:schemeClr val="tx1"/>
                </a:solidFill>
                <a:latin typeface="Arial" panose="020B0604020202020204" pitchFamily="34" charset="0"/>
                <a:cs typeface="Arial" panose="020B0604020202020204" pitchFamily="34" charset="0"/>
              </a:rPr>
              <a:t> net-zero townhouse community, Fredericton, </a:t>
            </a:r>
            <a:r>
              <a:rPr lang="en-US" altLang="en-US" sz="2600" dirty="0" smtClean="0">
                <a:solidFill>
                  <a:schemeClr val="tx1"/>
                </a:solidFill>
                <a:latin typeface="Arial" panose="020B0604020202020204" pitchFamily="34" charset="0"/>
                <a:cs typeface="Arial" panose="020B0604020202020204" pitchFamily="34" charset="0"/>
              </a:rPr>
              <a:t>NB</a:t>
            </a:r>
            <a:r>
              <a:rPr lang="en-US" altLang="en-US" sz="2600" dirty="0">
                <a:solidFill>
                  <a:schemeClr val="tx1"/>
                </a:solidFill>
              </a:rPr>
              <a:t/>
            </a:r>
            <a:br>
              <a:rPr lang="en-US" altLang="en-US" sz="2600" dirty="0">
                <a:solidFill>
                  <a:schemeClr val="tx1"/>
                </a:solidFill>
              </a:rPr>
            </a:br>
            <a:endParaRPr lang="en-US" altLang="en-US" sz="2600" dirty="0">
              <a:solidFill>
                <a:schemeClr val="tx1"/>
              </a:solidFill>
            </a:endParaRPr>
          </a:p>
        </p:txBody>
      </p:sp>
      <p:sp>
        <p:nvSpPr>
          <p:cNvPr id="4" name="Slide Number Placeholder 3"/>
          <p:cNvSpPr>
            <a:spLocks noGrp="1"/>
          </p:cNvSpPr>
          <p:nvPr>
            <p:ph type="sldNum" sz="quarter" idx="12"/>
          </p:nvPr>
        </p:nvSpPr>
        <p:spPr>
          <a:xfrm>
            <a:off x="11408952" y="6307667"/>
            <a:ext cx="683079" cy="365125"/>
          </a:xfrm>
        </p:spPr>
        <p:txBody>
          <a:bodyPr/>
          <a:lstStyle/>
          <a:p>
            <a:r>
              <a:rPr lang="en-US" dirty="0" smtClean="0"/>
              <a:t>22</a:t>
            </a:r>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pic>
        <p:nvPicPr>
          <p:cNvPr id="18" name="Picture 4" descr="Net zero community"/>
          <p:cNvPicPr>
            <a:picLocks noChangeAspect="1" noChangeArrowheads="1"/>
          </p:cNvPicPr>
          <p:nvPr/>
        </p:nvPicPr>
        <p:blipFill>
          <a:blip r:embed="rId3" cstate="print">
            <a:extLst>
              <a:ext uri="{28A0092B-C50C-407E-A947-70E740481C1C}">
                <a14:useLocalDpi xmlns:a14="http://schemas.microsoft.com/office/drawing/2010/main" val="0"/>
              </a:ext>
            </a:extLst>
          </a:blip>
          <a:srcRect t="12369" b="44243"/>
          <a:stretch>
            <a:fillRect/>
          </a:stretch>
        </p:blipFill>
        <p:spPr bwMode="auto">
          <a:xfrm>
            <a:off x="3596495" y="4296878"/>
            <a:ext cx="6524954" cy="211143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8"/>
          <p:cNvSpPr>
            <a:spLocks noChangeArrowheads="1"/>
          </p:cNvSpPr>
          <p:nvPr/>
        </p:nvSpPr>
        <p:spPr bwMode="auto">
          <a:xfrm>
            <a:off x="8177698" y="3835213"/>
            <a:ext cx="2500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buFont typeface="Times" panose="02020603050405020304" pitchFamily="18" charset="0"/>
              <a:buNone/>
            </a:pPr>
            <a:r>
              <a:rPr lang="en-CA" altLang="en-US" sz="1200" i="1" dirty="0" smtClean="0"/>
              <a:t>Photos: CNW Group/Maple Leaf Homes, New Brunswick</a:t>
            </a:r>
            <a:endParaRPr lang="en-CA" altLang="en-US" sz="1200" i="1" dirty="0"/>
          </a:p>
        </p:txBody>
      </p:sp>
      <p:pic>
        <p:nvPicPr>
          <p:cNvPr id="29" name="Picture 9" descr="Most efficient home in New Brunswi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7569" y="1763295"/>
            <a:ext cx="3627761" cy="203513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222" y="0"/>
            <a:ext cx="12202607" cy="6866985"/>
            <a:chOff x="-222" y="0"/>
            <a:chExt cx="12202607" cy="6866985"/>
          </a:xfrm>
        </p:grpSpPr>
        <p:grpSp>
          <p:nvGrpSpPr>
            <p:cNvPr id="17" name="Group 16"/>
            <p:cNvGrpSpPr/>
            <p:nvPr/>
          </p:nvGrpSpPr>
          <p:grpSpPr>
            <a:xfrm>
              <a:off x="178664" y="191044"/>
              <a:ext cx="1969765" cy="1477918"/>
              <a:chOff x="4947459" y="1320974"/>
              <a:chExt cx="5882652" cy="4413764"/>
            </a:xfrm>
          </p:grpSpPr>
          <p:sp>
            <p:nvSpPr>
              <p:cNvPr id="23" name="Rectangle 22"/>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20" name="Group 19"/>
            <p:cNvGrpSpPr/>
            <p:nvPr/>
          </p:nvGrpSpPr>
          <p:grpSpPr>
            <a:xfrm>
              <a:off x="-222" y="0"/>
              <a:ext cx="12202607" cy="6866985"/>
              <a:chOff x="-222" y="0"/>
              <a:chExt cx="12202607" cy="6866985"/>
            </a:xfrm>
          </p:grpSpPr>
          <p:sp>
            <p:nvSpPr>
              <p:cNvPr id="21" name="Rectangle 20"/>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58583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Now</a:t>
            </a:r>
            <a:br>
              <a:rPr lang="en-CA" dirty="0" smtClean="0">
                <a:solidFill>
                  <a:srgbClr val="1B671F"/>
                </a:solidFill>
              </a:rPr>
            </a:br>
            <a:r>
              <a:rPr lang="en-CA" dirty="0" smtClean="0">
                <a:solidFill>
                  <a:srgbClr val="1B671F"/>
                </a:solidFill>
              </a:rPr>
              <a:t>Energy Efficiency and Sustainability</a:t>
            </a:r>
            <a:endParaRPr lang="en-CA" dirty="0">
              <a:solidFill>
                <a:srgbClr val="1B671F"/>
              </a:solidFill>
            </a:endParaRPr>
          </a:p>
        </p:txBody>
      </p:sp>
      <p:sp>
        <p:nvSpPr>
          <p:cNvPr id="3" name="Content Placeholder 2"/>
          <p:cNvSpPr>
            <a:spLocks noGrp="1"/>
          </p:cNvSpPr>
          <p:nvPr>
            <p:ph idx="1"/>
          </p:nvPr>
        </p:nvSpPr>
        <p:spPr>
          <a:xfrm>
            <a:off x="2249977" y="1639019"/>
            <a:ext cx="9002273" cy="2952436"/>
          </a:xfrm>
        </p:spPr>
        <p:txBody>
          <a:bodyPr>
            <a:noAutofit/>
          </a:bodyPr>
          <a:lstStyle/>
          <a:p>
            <a:pPr>
              <a:spcBef>
                <a:spcPct val="20000"/>
              </a:spcBef>
              <a:buNone/>
            </a:pPr>
            <a:r>
              <a:rPr lang="en-US" altLang="en-US" dirty="0">
                <a:solidFill>
                  <a:srgbClr val="1B671F"/>
                </a:solidFill>
                <a:latin typeface="Arial" panose="020B0604020202020204" pitchFamily="34" charset="0"/>
                <a:cs typeface="Arial" panose="020B0604020202020204" pitchFamily="34" charset="0"/>
              </a:rPr>
              <a:t>CO</a:t>
            </a:r>
            <a:r>
              <a:rPr lang="en-US" altLang="en-US" baseline="-25000" dirty="0">
                <a:solidFill>
                  <a:srgbClr val="1B671F"/>
                </a:solidFill>
                <a:latin typeface="Arial" panose="020B0604020202020204" pitchFamily="34" charset="0"/>
                <a:cs typeface="Arial" panose="020B0604020202020204" pitchFamily="34" charset="0"/>
              </a:rPr>
              <a:t>2</a:t>
            </a:r>
            <a:r>
              <a:rPr lang="en-US" altLang="en-US" dirty="0">
                <a:solidFill>
                  <a:srgbClr val="1B671F"/>
                </a:solidFill>
                <a:latin typeface="Arial" panose="020B0604020202020204" pitchFamily="34" charset="0"/>
                <a:cs typeface="Arial" panose="020B0604020202020204" pitchFamily="34" charset="0"/>
              </a:rPr>
              <a:t> </a:t>
            </a:r>
            <a:r>
              <a:rPr lang="en-US" altLang="en-US" smtClean="0">
                <a:solidFill>
                  <a:srgbClr val="1B671F"/>
                </a:solidFill>
                <a:latin typeface="Arial" panose="020B0604020202020204" pitchFamily="34" charset="0"/>
                <a:cs typeface="Arial" panose="020B0604020202020204" pitchFamily="34" charset="0"/>
              </a:rPr>
              <a:t>Emissions Reduction </a:t>
            </a:r>
            <a:endParaRPr lang="en-US" altLang="en-US" dirty="0">
              <a:solidFill>
                <a:srgbClr val="1B671F"/>
              </a:solidFill>
              <a:latin typeface="Arial" panose="020B0604020202020204" pitchFamily="34" charset="0"/>
              <a:cs typeface="Arial" panose="020B0604020202020204" pitchFamily="34" charset="0"/>
            </a:endParaRPr>
          </a:p>
          <a:p>
            <a:pPr marL="342900" indent="-342900">
              <a:spcBef>
                <a:spcPct val="20000"/>
              </a:spcBef>
            </a:pPr>
            <a:r>
              <a:rPr lang="en-CA" altLang="en-US" sz="2600" dirty="0">
                <a:solidFill>
                  <a:schemeClr val="tx1"/>
                </a:solidFill>
                <a:latin typeface="Arial" panose="020B0604020202020204" pitchFamily="34" charset="0"/>
                <a:cs typeface="Arial" panose="020B0604020202020204" pitchFamily="34" charset="0"/>
              </a:rPr>
              <a:t>significant reductions compared to on-site construction</a:t>
            </a:r>
            <a:r>
              <a:rPr lang="en-CA" altLang="en-US" dirty="0">
                <a:solidFill>
                  <a:schemeClr val="tx1"/>
                </a:solidFill>
                <a:latin typeface="Arial" panose="020B0604020202020204" pitchFamily="34" charset="0"/>
                <a:cs typeface="Arial" panose="020B0604020202020204" pitchFamily="34" charset="0"/>
              </a:rPr>
              <a:t/>
            </a:r>
            <a:br>
              <a:rPr lang="en-CA" altLang="en-US" dirty="0">
                <a:solidFill>
                  <a:schemeClr val="tx1"/>
                </a:solidFill>
                <a:latin typeface="Arial" panose="020B0604020202020204" pitchFamily="34" charset="0"/>
                <a:cs typeface="Arial" panose="020B0604020202020204" pitchFamily="34" charset="0"/>
              </a:rPr>
            </a:br>
            <a:r>
              <a:rPr lang="en-CA" altLang="en-US" sz="2600" kern="0" dirty="0">
                <a:solidFill>
                  <a:schemeClr val="tx1"/>
                </a:solidFill>
                <a:latin typeface="Arial" panose="020B0604020202020204" pitchFamily="34" charset="0"/>
                <a:cs typeface="Arial" panose="020B0604020202020204" pitchFamily="34" charset="0"/>
              </a:rPr>
              <a:t>considering</a:t>
            </a:r>
            <a:r>
              <a:rPr lang="en-CA" altLang="en-US" sz="2600" kern="0" dirty="0" smtClean="0">
                <a:solidFill>
                  <a:schemeClr val="tx1"/>
                </a:solidFill>
                <a:latin typeface="Arial" panose="020B0604020202020204" pitchFamily="34" charset="0"/>
                <a:cs typeface="Arial" panose="020B0604020202020204" pitchFamily="34" charset="0"/>
              </a:rPr>
              <a:t>:</a:t>
            </a:r>
          </a:p>
          <a:p>
            <a:pPr marL="914400" lvl="1" indent="-457200">
              <a:spcBef>
                <a:spcPct val="20000"/>
              </a:spcBef>
              <a:buFont typeface="Arial" panose="020B0604020202020204" pitchFamily="34" charset="0"/>
              <a:buChar char="─"/>
            </a:pPr>
            <a:r>
              <a:rPr lang="en-CA" altLang="en-US" b="1" kern="0" dirty="0" smtClean="0">
                <a:solidFill>
                  <a:schemeClr val="tx1"/>
                </a:solidFill>
                <a:latin typeface="Arial" panose="020B0604020202020204" pitchFamily="34" charset="0"/>
                <a:cs typeface="Arial" panose="020B0604020202020204" pitchFamily="34" charset="0"/>
              </a:rPr>
              <a:t> </a:t>
            </a:r>
            <a:r>
              <a:rPr lang="en-US" altLang="en-US" kern="0" dirty="0" smtClean="0">
                <a:solidFill>
                  <a:schemeClr val="tx1"/>
                </a:solidFill>
                <a:latin typeface="Arial" panose="020B0604020202020204" pitchFamily="34" charset="0"/>
                <a:cs typeface="Arial" panose="020B0604020202020204" pitchFamily="34" charset="0"/>
              </a:rPr>
              <a:t>material deliveries</a:t>
            </a:r>
            <a:endParaRPr lang="en-US" altLang="en-US" kern="0" dirty="0">
              <a:solidFill>
                <a:schemeClr val="tx1"/>
              </a:solidFill>
              <a:latin typeface="Arial" panose="020B0604020202020204" pitchFamily="34" charset="0"/>
              <a:cs typeface="Arial" panose="020B0604020202020204" pitchFamily="34" charset="0"/>
            </a:endParaRPr>
          </a:p>
          <a:p>
            <a:pPr marL="914400" lvl="1" indent="-457200">
              <a:spcBef>
                <a:spcPct val="20000"/>
              </a:spcBef>
              <a:buFont typeface="Arial" panose="020B0604020202020204" pitchFamily="34" charset="0"/>
              <a:buChar char="─"/>
            </a:pPr>
            <a:r>
              <a:rPr lang="en-US" altLang="en-US" kern="0" dirty="0" smtClean="0">
                <a:solidFill>
                  <a:schemeClr val="tx1"/>
                </a:solidFill>
                <a:latin typeface="Arial" panose="020B0604020202020204" pitchFamily="34" charset="0"/>
                <a:cs typeface="Arial" panose="020B0604020202020204" pitchFamily="34" charset="0"/>
              </a:rPr>
              <a:t>crew travel</a:t>
            </a:r>
            <a:endParaRPr lang="en-US" altLang="en-US" kern="0" dirty="0">
              <a:solidFill>
                <a:schemeClr val="tx1"/>
              </a:solidFill>
              <a:latin typeface="Arial" panose="020B0604020202020204" pitchFamily="34" charset="0"/>
              <a:cs typeface="Arial" panose="020B0604020202020204" pitchFamily="34" charset="0"/>
            </a:endParaRPr>
          </a:p>
          <a:p>
            <a:pPr marL="914400" lvl="1" indent="-457200">
              <a:spcBef>
                <a:spcPct val="20000"/>
              </a:spcBef>
              <a:buFont typeface="Arial" panose="020B0604020202020204" pitchFamily="34" charset="0"/>
              <a:buChar char="─"/>
            </a:pPr>
            <a:r>
              <a:rPr lang="en-US" altLang="en-US" kern="0" dirty="0" smtClean="0">
                <a:solidFill>
                  <a:schemeClr val="tx1"/>
                </a:solidFill>
                <a:latin typeface="Arial" panose="020B0604020202020204" pitchFamily="34" charset="0"/>
                <a:cs typeface="Arial" panose="020B0604020202020204" pitchFamily="34" charset="0"/>
              </a:rPr>
              <a:t>equipment usage</a:t>
            </a:r>
            <a:endParaRPr lang="en-US" altLang="en-US" kern="0" dirty="0">
              <a:solidFill>
                <a:schemeClr val="tx1"/>
              </a:solidFill>
              <a:latin typeface="Arial" panose="020B0604020202020204" pitchFamily="34" charset="0"/>
              <a:cs typeface="Arial" panose="020B0604020202020204" pitchFamily="34" charset="0"/>
            </a:endParaRPr>
          </a:p>
          <a:p>
            <a:pPr marL="914400" lvl="1" indent="-457200">
              <a:spcBef>
                <a:spcPct val="20000"/>
              </a:spcBef>
              <a:buFont typeface="Arial" panose="020B0604020202020204" pitchFamily="34" charset="0"/>
              <a:buChar char="─"/>
            </a:pPr>
            <a:r>
              <a:rPr lang="en-US" altLang="en-US" kern="0" dirty="0" smtClean="0">
                <a:solidFill>
                  <a:schemeClr val="tx1"/>
                </a:solidFill>
                <a:latin typeface="Arial" panose="020B0604020202020204" pitchFamily="34" charset="0"/>
                <a:cs typeface="Arial" panose="020B0604020202020204" pitchFamily="34" charset="0"/>
              </a:rPr>
              <a:t>winter </a:t>
            </a:r>
            <a:r>
              <a:rPr lang="en-US" altLang="en-US" kern="0" dirty="0">
                <a:solidFill>
                  <a:schemeClr val="tx1"/>
                </a:solidFill>
                <a:latin typeface="Arial" panose="020B0604020202020204" pitchFamily="34" charset="0"/>
                <a:cs typeface="Arial" panose="020B0604020202020204" pitchFamily="34" charset="0"/>
              </a:rPr>
              <a:t>heating</a:t>
            </a:r>
            <a:endParaRPr lang="en-US"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444463" y="6307667"/>
            <a:ext cx="683079" cy="365125"/>
          </a:xfrm>
        </p:spPr>
        <p:txBody>
          <a:bodyPr/>
          <a:lstStyle/>
          <a:p>
            <a:r>
              <a:rPr lang="en-US" dirty="0" smtClean="0"/>
              <a:t>23</a:t>
            </a:r>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pic>
        <p:nvPicPr>
          <p:cNvPr id="12" name="Picture 5" descr="IMG_036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99" t="15983" b="25261"/>
          <a:stretch/>
        </p:blipFill>
        <p:spPr bwMode="auto">
          <a:xfrm>
            <a:off x="6046420" y="2687671"/>
            <a:ext cx="5739584" cy="279224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p:cNvSpPr>
            <a:spLocks noChangeArrowheads="1"/>
          </p:cNvSpPr>
          <p:nvPr/>
        </p:nvSpPr>
        <p:spPr bwMode="auto">
          <a:xfrm>
            <a:off x="5969686" y="5479916"/>
            <a:ext cx="5816317" cy="77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buFont typeface="Times" panose="02020603050405020304" pitchFamily="18" charset="0"/>
              <a:buNone/>
            </a:pPr>
            <a:r>
              <a:rPr lang="en-CA" altLang="en-US" b="1" i="1" dirty="0"/>
              <a:t>43% reduction in CO</a:t>
            </a:r>
            <a:r>
              <a:rPr lang="en-CA" altLang="en-US" b="1" i="1" baseline="-25000" dirty="0"/>
              <a:t>2</a:t>
            </a:r>
            <a:r>
              <a:rPr lang="en-CA" altLang="en-US" b="1" i="1" dirty="0"/>
              <a:t> emissions during construction</a:t>
            </a:r>
            <a:r>
              <a:rPr lang="en-CA" altLang="en-US" i="1" dirty="0"/>
              <a:t>: </a:t>
            </a:r>
            <a:br>
              <a:rPr lang="en-CA" altLang="en-US" i="1" dirty="0"/>
            </a:br>
            <a:r>
              <a:rPr lang="en-CA" altLang="en-US" sz="1200" i="1" dirty="0"/>
              <a:t>North Ridge Place Seniors Affordable Housing Project, St. </a:t>
            </a:r>
            <a:r>
              <a:rPr lang="en-CA" altLang="en-US" sz="1200" i="1" dirty="0" smtClean="0"/>
              <a:t>Albert, AB</a:t>
            </a:r>
          </a:p>
          <a:p>
            <a:pPr eaLnBrk="1" hangingPunct="1">
              <a:spcBef>
                <a:spcPct val="20000"/>
              </a:spcBef>
              <a:buFont typeface="Times" panose="02020603050405020304" pitchFamily="18" charset="0"/>
              <a:buNone/>
            </a:pPr>
            <a:r>
              <a:rPr lang="en-CA" altLang="en-US" sz="1200" i="1" dirty="0" smtClean="0"/>
              <a:t>University of Alberta Study</a:t>
            </a:r>
            <a:r>
              <a:rPr lang="en-CA" altLang="en-US" sz="1200" i="1" dirty="0"/>
              <a:t> </a:t>
            </a:r>
            <a:r>
              <a:rPr lang="en-CA" altLang="en-US" sz="1200" i="1" dirty="0" smtClean="0"/>
              <a:t> (Photo</a:t>
            </a:r>
            <a:r>
              <a:rPr lang="en-CA" altLang="en-US" sz="1200" i="1" dirty="0"/>
              <a:t>: Rose Country Advertising and Public Relations)</a:t>
            </a:r>
            <a:endParaRPr lang="en-US" altLang="en-US" sz="1200" i="1" dirty="0"/>
          </a:p>
        </p:txBody>
      </p:sp>
      <p:grpSp>
        <p:nvGrpSpPr>
          <p:cNvPr id="17" name="Group 16"/>
          <p:cNvGrpSpPr/>
          <p:nvPr/>
        </p:nvGrpSpPr>
        <p:grpSpPr>
          <a:xfrm>
            <a:off x="-222" y="0"/>
            <a:ext cx="12202607" cy="6866985"/>
            <a:chOff x="-222" y="0"/>
            <a:chExt cx="12202607" cy="6866985"/>
          </a:xfrm>
        </p:grpSpPr>
        <p:grpSp>
          <p:nvGrpSpPr>
            <p:cNvPr id="18" name="Group 17"/>
            <p:cNvGrpSpPr/>
            <p:nvPr/>
          </p:nvGrpSpPr>
          <p:grpSpPr>
            <a:xfrm>
              <a:off x="178664" y="191044"/>
              <a:ext cx="1969765" cy="1477918"/>
              <a:chOff x="4947459" y="1320974"/>
              <a:chExt cx="5882652" cy="4413764"/>
            </a:xfrm>
          </p:grpSpPr>
          <p:sp>
            <p:nvSpPr>
              <p:cNvPr id="23" name="Rectangle 22"/>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20" name="Group 19"/>
            <p:cNvGrpSpPr/>
            <p:nvPr/>
          </p:nvGrpSpPr>
          <p:grpSpPr>
            <a:xfrm>
              <a:off x="-222" y="0"/>
              <a:ext cx="12202607" cy="6866985"/>
              <a:chOff x="-222" y="0"/>
              <a:chExt cx="12202607" cy="6866985"/>
            </a:xfrm>
          </p:grpSpPr>
          <p:sp>
            <p:nvSpPr>
              <p:cNvPr id="21" name="Rectangle 20"/>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071799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Then</a:t>
            </a:r>
            <a:endParaRPr lang="en-CA" dirty="0">
              <a:solidFill>
                <a:srgbClr val="1B671F"/>
              </a:solidFill>
            </a:endParaRPr>
          </a:p>
        </p:txBody>
      </p:sp>
      <p:sp>
        <p:nvSpPr>
          <p:cNvPr id="3" name="Content Placeholder 2"/>
          <p:cNvSpPr>
            <a:spLocks noGrp="1"/>
          </p:cNvSpPr>
          <p:nvPr>
            <p:ph idx="1"/>
          </p:nvPr>
        </p:nvSpPr>
        <p:spPr>
          <a:xfrm>
            <a:off x="2249978" y="1504951"/>
            <a:ext cx="9387840" cy="5353050"/>
          </a:xfrm>
        </p:spPr>
        <p:txBody>
          <a:bodyPr>
            <a:normAutofit/>
          </a:bodyPr>
          <a:lstStyle/>
          <a:p>
            <a:pPr marL="0" indent="0">
              <a:spcBef>
                <a:spcPct val="20000"/>
              </a:spcBef>
              <a:buNone/>
            </a:pPr>
            <a:r>
              <a:rPr lang="en-CA" altLang="en-US" dirty="0" smtClean="0">
                <a:solidFill>
                  <a:srgbClr val="1B671F"/>
                </a:solidFill>
                <a:latin typeface="Arial" panose="020B0604020202020204" pitchFamily="34" charset="0"/>
              </a:rPr>
              <a:t>Residential</a:t>
            </a:r>
          </a:p>
          <a:p>
            <a:pPr>
              <a:spcBef>
                <a:spcPct val="20000"/>
              </a:spcBef>
              <a:buFont typeface="Times" panose="02020603050405020304" pitchFamily="18" charset="0"/>
              <a:buChar char="•"/>
            </a:pPr>
            <a:r>
              <a:rPr lang="en-CA" altLang="en-US" sz="2600" dirty="0" smtClean="0">
                <a:solidFill>
                  <a:schemeClr val="tx1"/>
                </a:solidFill>
                <a:latin typeface="Arial" panose="020B0604020202020204" pitchFamily="34" charset="0"/>
              </a:rPr>
              <a:t>kits</a:t>
            </a:r>
          </a:p>
        </p:txBody>
      </p:sp>
      <p:sp>
        <p:nvSpPr>
          <p:cNvPr id="4" name="Slide Number Placeholder 3"/>
          <p:cNvSpPr>
            <a:spLocks noGrp="1"/>
          </p:cNvSpPr>
          <p:nvPr>
            <p:ph type="sldNum" sz="quarter" idx="12"/>
          </p:nvPr>
        </p:nvSpPr>
        <p:spPr/>
        <p:txBody>
          <a:bodyPr/>
          <a:lstStyle/>
          <a:p>
            <a:fld id="{682F0F60-B780-4DE1-A88F-C709BD8BDF2C}" type="slidenum">
              <a:rPr lang="en-CA" smtClean="0"/>
              <a:pPr/>
              <a:t>3</a:t>
            </a:fld>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pic>
        <p:nvPicPr>
          <p:cNvPr id="12" name="Picture 7"/>
          <p:cNvPicPr>
            <a:picLocks noChangeAspect="1" noChangeArrowheads="1"/>
          </p:cNvPicPr>
          <p:nvPr/>
        </p:nvPicPr>
        <p:blipFill>
          <a:blip r:embed="rId3" cstate="print"/>
          <a:srcRect/>
          <a:stretch>
            <a:fillRect/>
          </a:stretch>
        </p:blipFill>
        <p:spPr bwMode="auto">
          <a:xfrm>
            <a:off x="3737491" y="4924836"/>
            <a:ext cx="4334553" cy="1655211"/>
          </a:xfrm>
          <a:prstGeom prst="rect">
            <a:avLst/>
          </a:prstGeom>
          <a:noFill/>
          <a:ln w="38100">
            <a:solidFill>
              <a:schemeClr val="bg1"/>
            </a:solidFill>
            <a:miter lim="800000"/>
            <a:headEnd/>
            <a:tailEnd/>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8524" y="1350181"/>
            <a:ext cx="2566367" cy="3973730"/>
          </a:xfrm>
          <a:prstGeom prst="rect">
            <a:avLst/>
          </a:prstGeom>
        </p:spPr>
      </p:pic>
      <p:pic>
        <p:nvPicPr>
          <p:cNvPr id="14" name="Picture 7"/>
          <p:cNvPicPr>
            <a:picLocks noChangeAspect="1" noChangeArrowheads="1"/>
          </p:cNvPicPr>
          <p:nvPr/>
        </p:nvPicPr>
        <p:blipFill>
          <a:blip r:embed="rId5" cstate="print"/>
          <a:srcRect/>
          <a:stretch>
            <a:fillRect/>
          </a:stretch>
        </p:blipFill>
        <p:spPr bwMode="auto">
          <a:xfrm>
            <a:off x="4980890" y="1777995"/>
            <a:ext cx="2115353" cy="3007865"/>
          </a:xfrm>
          <a:prstGeom prst="rect">
            <a:avLst/>
          </a:prstGeom>
          <a:noFill/>
          <a:ln w="9525">
            <a:noFill/>
            <a:miter lim="800000"/>
            <a:headEnd/>
            <a:tailEnd/>
          </a:ln>
        </p:spPr>
      </p:pic>
      <p:pic>
        <p:nvPicPr>
          <p:cNvPr id="15" name="Picture 2" descr="http://inspectapedia.com/Design/Eaton_Kit_Home_Catalog_202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231" t="2464" r="652" b="2273"/>
          <a:stretch/>
        </p:blipFill>
        <p:spPr bwMode="auto">
          <a:xfrm>
            <a:off x="1526623" y="2449626"/>
            <a:ext cx="2478466" cy="359387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41"/>
          <p:cNvSpPr txBox="1">
            <a:spLocks noChangeArrowheads="1"/>
          </p:cNvSpPr>
          <p:nvPr/>
        </p:nvSpPr>
        <p:spPr bwMode="auto">
          <a:xfrm>
            <a:off x="9530662" y="5482933"/>
            <a:ext cx="2030124" cy="276999"/>
          </a:xfrm>
          <a:prstGeom prst="rect">
            <a:avLst/>
          </a:prstGeom>
          <a:noFill/>
          <a:ln w="9525">
            <a:noFill/>
            <a:miter lim="800000"/>
            <a:headEnd/>
            <a:tailEnd/>
          </a:ln>
        </p:spPr>
        <p:txBody>
          <a:bodyPr wrap="square">
            <a:spAutoFit/>
          </a:bodyPr>
          <a:lstStyle/>
          <a:p>
            <a:pPr algn="r" eaLnBrk="0" hangingPunct="0"/>
            <a:r>
              <a:rPr lang="en-CA" sz="1200" i="1" dirty="0" smtClean="0">
                <a:hlinkClick r:id="rId7"/>
              </a:rPr>
              <a:t>www.historymuseum.ca</a:t>
            </a:r>
            <a:r>
              <a:rPr lang="en-CA" sz="1200" i="1" dirty="0" smtClean="0"/>
              <a:t> </a:t>
            </a:r>
            <a:endParaRPr lang="en-CA" sz="1200" i="1" dirty="0"/>
          </a:p>
        </p:txBody>
      </p:sp>
      <p:grpSp>
        <p:nvGrpSpPr>
          <p:cNvPr id="21" name="Group 20"/>
          <p:cNvGrpSpPr/>
          <p:nvPr/>
        </p:nvGrpSpPr>
        <p:grpSpPr>
          <a:xfrm>
            <a:off x="-222" y="0"/>
            <a:ext cx="12202607" cy="6866985"/>
            <a:chOff x="-222" y="0"/>
            <a:chExt cx="12202607" cy="6866985"/>
          </a:xfrm>
        </p:grpSpPr>
        <p:grpSp>
          <p:nvGrpSpPr>
            <p:cNvPr id="22" name="Group 21"/>
            <p:cNvGrpSpPr/>
            <p:nvPr/>
          </p:nvGrpSpPr>
          <p:grpSpPr>
            <a:xfrm>
              <a:off x="178664" y="191044"/>
              <a:ext cx="1969765" cy="1477918"/>
              <a:chOff x="4947459" y="1320974"/>
              <a:chExt cx="5882652" cy="4413764"/>
            </a:xfrm>
          </p:grpSpPr>
          <p:sp>
            <p:nvSpPr>
              <p:cNvPr id="27" name="Rectangle 26"/>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24" name="Group 23"/>
            <p:cNvGrpSpPr/>
            <p:nvPr/>
          </p:nvGrpSpPr>
          <p:grpSpPr>
            <a:xfrm>
              <a:off x="-222" y="0"/>
              <a:ext cx="12202607" cy="6866985"/>
              <a:chOff x="-222" y="0"/>
              <a:chExt cx="12202607" cy="6866985"/>
            </a:xfrm>
          </p:grpSpPr>
          <p:sp>
            <p:nvSpPr>
              <p:cNvPr id="25" name="Rectangle 24"/>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908363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Then</a:t>
            </a:r>
            <a:endParaRPr lang="en-CA" dirty="0">
              <a:solidFill>
                <a:srgbClr val="1B671F"/>
              </a:solidFill>
            </a:endParaRPr>
          </a:p>
        </p:txBody>
      </p:sp>
      <p:sp>
        <p:nvSpPr>
          <p:cNvPr id="3" name="Content Placeholder 2"/>
          <p:cNvSpPr>
            <a:spLocks noGrp="1"/>
          </p:cNvSpPr>
          <p:nvPr>
            <p:ph idx="1"/>
          </p:nvPr>
        </p:nvSpPr>
        <p:spPr>
          <a:xfrm>
            <a:off x="2249978" y="1485901"/>
            <a:ext cx="9387840" cy="5372100"/>
          </a:xfrm>
        </p:spPr>
        <p:txBody>
          <a:bodyPr>
            <a:normAutofit/>
          </a:bodyPr>
          <a:lstStyle/>
          <a:p>
            <a:pPr marL="0" indent="0">
              <a:spcBef>
                <a:spcPct val="20000"/>
              </a:spcBef>
              <a:buNone/>
            </a:pPr>
            <a:r>
              <a:rPr lang="en-CA" altLang="en-US" dirty="0" smtClean="0">
                <a:solidFill>
                  <a:srgbClr val="1B671F"/>
                </a:solidFill>
                <a:latin typeface="Arial" panose="020B0604020202020204" pitchFamily="34" charset="0"/>
              </a:rPr>
              <a:t>Residential</a:t>
            </a:r>
          </a:p>
          <a:p>
            <a:pPr>
              <a:spcBef>
                <a:spcPct val="20000"/>
              </a:spcBef>
              <a:buFont typeface="Times" panose="02020603050405020304" pitchFamily="18" charset="0"/>
              <a:buChar char="•"/>
            </a:pPr>
            <a:r>
              <a:rPr lang="en-CA" altLang="en-US" sz="2600" dirty="0" smtClean="0">
                <a:solidFill>
                  <a:schemeClr val="tx1"/>
                </a:solidFill>
                <a:latin typeface="Arial" panose="020B0604020202020204" pitchFamily="34" charset="0"/>
              </a:rPr>
              <a:t>panelized</a:t>
            </a:r>
          </a:p>
        </p:txBody>
      </p:sp>
      <p:sp>
        <p:nvSpPr>
          <p:cNvPr id="4" name="Slide Number Placeholder 3"/>
          <p:cNvSpPr>
            <a:spLocks noGrp="1"/>
          </p:cNvSpPr>
          <p:nvPr>
            <p:ph type="sldNum" sz="quarter" idx="12"/>
          </p:nvPr>
        </p:nvSpPr>
        <p:spPr/>
        <p:txBody>
          <a:bodyPr/>
          <a:lstStyle/>
          <a:p>
            <a:fld id="{682F0F60-B780-4DE1-A88F-C709BD8BDF2C}" type="slidenum">
              <a:rPr lang="en-CA" smtClean="0"/>
              <a:pPr/>
              <a:t>4</a:t>
            </a:fld>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grpSp>
        <p:nvGrpSpPr>
          <p:cNvPr id="17" name="Group 51"/>
          <p:cNvGrpSpPr>
            <a:grpSpLocks/>
          </p:cNvGrpSpPr>
          <p:nvPr/>
        </p:nvGrpSpPr>
        <p:grpSpPr bwMode="auto">
          <a:xfrm>
            <a:off x="2375997" y="2687572"/>
            <a:ext cx="6268728" cy="3121874"/>
            <a:chOff x="4382253" y="1536701"/>
            <a:chExt cx="4490912" cy="2156621"/>
          </a:xfrm>
        </p:grpSpPr>
        <p:pic>
          <p:nvPicPr>
            <p:cNvPr id="18" name="Picture 2"/>
            <p:cNvPicPr>
              <a:picLocks noChangeAspect="1" noChangeArrowheads="1"/>
            </p:cNvPicPr>
            <p:nvPr/>
          </p:nvPicPr>
          <p:blipFill>
            <a:blip r:embed="rId3" cstate="print"/>
            <a:srcRect/>
            <a:stretch>
              <a:fillRect/>
            </a:stretch>
          </p:blipFill>
          <p:spPr bwMode="auto">
            <a:xfrm>
              <a:off x="4382253" y="1536701"/>
              <a:ext cx="4490912" cy="1875890"/>
            </a:xfrm>
            <a:prstGeom prst="rect">
              <a:avLst/>
            </a:prstGeom>
            <a:noFill/>
            <a:ln w="9525">
              <a:noFill/>
              <a:miter lim="800000"/>
              <a:headEnd/>
              <a:tailEnd/>
            </a:ln>
          </p:spPr>
        </p:pic>
        <p:sp>
          <p:nvSpPr>
            <p:cNvPr id="19" name="TextBox 41"/>
            <p:cNvSpPr txBox="1">
              <a:spLocks noChangeArrowheads="1"/>
            </p:cNvSpPr>
            <p:nvPr/>
          </p:nvSpPr>
          <p:spPr bwMode="auto">
            <a:xfrm>
              <a:off x="6654800" y="3416300"/>
              <a:ext cx="2197100" cy="277022"/>
            </a:xfrm>
            <a:prstGeom prst="rect">
              <a:avLst/>
            </a:prstGeom>
            <a:noFill/>
            <a:ln w="9525">
              <a:noFill/>
              <a:miter lim="800000"/>
              <a:headEnd/>
              <a:tailEnd/>
            </a:ln>
          </p:spPr>
          <p:txBody>
            <a:bodyPr>
              <a:spAutoFit/>
            </a:bodyPr>
            <a:lstStyle/>
            <a:p>
              <a:pPr algn="r" eaLnBrk="0" hangingPunct="0"/>
              <a:r>
                <a:rPr lang="en-CA" sz="1200" i="1" dirty="0"/>
                <a:t>Victory Homes, Hamilton</a:t>
              </a:r>
            </a:p>
          </p:txBody>
        </p:sp>
      </p:grpSp>
      <p:grpSp>
        <p:nvGrpSpPr>
          <p:cNvPr id="16" name="Group 15"/>
          <p:cNvGrpSpPr/>
          <p:nvPr/>
        </p:nvGrpSpPr>
        <p:grpSpPr>
          <a:xfrm>
            <a:off x="-222" y="0"/>
            <a:ext cx="12202607" cy="6866985"/>
            <a:chOff x="-222" y="0"/>
            <a:chExt cx="12202607" cy="6866985"/>
          </a:xfrm>
        </p:grpSpPr>
        <p:grpSp>
          <p:nvGrpSpPr>
            <p:cNvPr id="20" name="Group 19"/>
            <p:cNvGrpSpPr/>
            <p:nvPr/>
          </p:nvGrpSpPr>
          <p:grpSpPr>
            <a:xfrm>
              <a:off x="178664" y="191044"/>
              <a:ext cx="1969765" cy="1477918"/>
              <a:chOff x="4947459" y="1320974"/>
              <a:chExt cx="5882652" cy="4413764"/>
            </a:xfrm>
          </p:grpSpPr>
          <p:sp>
            <p:nvSpPr>
              <p:cNvPr id="25" name="Rectangle 24"/>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22" name="Group 21"/>
            <p:cNvGrpSpPr/>
            <p:nvPr/>
          </p:nvGrpSpPr>
          <p:grpSpPr>
            <a:xfrm>
              <a:off x="-222" y="0"/>
              <a:ext cx="12202607" cy="6866985"/>
              <a:chOff x="-222" y="0"/>
              <a:chExt cx="12202607" cy="6866985"/>
            </a:xfrm>
          </p:grpSpPr>
          <p:sp>
            <p:nvSpPr>
              <p:cNvPr id="23" name="Rectangle 22"/>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856622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Then</a:t>
            </a:r>
            <a:endParaRPr lang="en-CA" dirty="0">
              <a:solidFill>
                <a:srgbClr val="1B671F"/>
              </a:solidFill>
            </a:endParaRPr>
          </a:p>
        </p:txBody>
      </p:sp>
      <p:sp>
        <p:nvSpPr>
          <p:cNvPr id="3" name="Content Placeholder 2"/>
          <p:cNvSpPr>
            <a:spLocks noGrp="1"/>
          </p:cNvSpPr>
          <p:nvPr>
            <p:ph idx="1"/>
          </p:nvPr>
        </p:nvSpPr>
        <p:spPr>
          <a:xfrm>
            <a:off x="2249978" y="1504951"/>
            <a:ext cx="9387840" cy="5353050"/>
          </a:xfrm>
        </p:spPr>
        <p:txBody>
          <a:bodyPr>
            <a:normAutofit/>
          </a:bodyPr>
          <a:lstStyle/>
          <a:p>
            <a:pPr marL="0" indent="0">
              <a:spcBef>
                <a:spcPct val="20000"/>
              </a:spcBef>
              <a:buNone/>
            </a:pPr>
            <a:r>
              <a:rPr lang="en-CA" altLang="en-US" dirty="0" smtClean="0">
                <a:solidFill>
                  <a:srgbClr val="1B671F"/>
                </a:solidFill>
                <a:latin typeface="Arial" panose="020B0604020202020204" pitchFamily="34" charset="0"/>
              </a:rPr>
              <a:t>Residential</a:t>
            </a:r>
          </a:p>
          <a:p>
            <a:pPr>
              <a:spcBef>
                <a:spcPct val="20000"/>
              </a:spcBef>
              <a:buFont typeface="Times" panose="02020603050405020304" pitchFamily="18" charset="0"/>
              <a:buChar char="•"/>
            </a:pPr>
            <a:r>
              <a:rPr lang="en-CA" altLang="en-US" sz="2600" dirty="0" smtClean="0">
                <a:solidFill>
                  <a:schemeClr val="tx1"/>
                </a:solidFill>
                <a:latin typeface="Arial" panose="020B0604020202020204" pitchFamily="34" charset="0"/>
              </a:rPr>
              <a:t>mobile</a:t>
            </a:r>
          </a:p>
        </p:txBody>
      </p:sp>
      <p:sp>
        <p:nvSpPr>
          <p:cNvPr id="4" name="Slide Number Placeholder 3"/>
          <p:cNvSpPr>
            <a:spLocks noGrp="1"/>
          </p:cNvSpPr>
          <p:nvPr>
            <p:ph type="sldNum" sz="quarter" idx="12"/>
          </p:nvPr>
        </p:nvSpPr>
        <p:spPr/>
        <p:txBody>
          <a:bodyPr/>
          <a:lstStyle/>
          <a:p>
            <a:fld id="{682F0F60-B780-4DE1-A88F-C709BD8BDF2C}" type="slidenum">
              <a:rPr lang="en-CA" smtClean="0"/>
              <a:pPr/>
              <a:t>5</a:t>
            </a:fld>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grpSp>
        <p:nvGrpSpPr>
          <p:cNvPr id="5" name="Group 4"/>
          <p:cNvGrpSpPr/>
          <p:nvPr/>
        </p:nvGrpSpPr>
        <p:grpSpPr>
          <a:xfrm>
            <a:off x="4055612" y="2043655"/>
            <a:ext cx="6817435" cy="4156311"/>
            <a:chOff x="3473721" y="2480570"/>
            <a:chExt cx="5726563" cy="3491251"/>
          </a:xfrm>
        </p:grpSpPr>
        <p:pic>
          <p:nvPicPr>
            <p:cNvPr id="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7550" y="3647196"/>
              <a:ext cx="4032734" cy="23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p:nvPicPr>
          <p:blipFill rotWithShape="1">
            <a:blip r:embed="rId4" cstate="print"/>
            <a:srcRect t="22035" b="10424"/>
            <a:stretch/>
          </p:blipFill>
          <p:spPr bwMode="auto">
            <a:xfrm>
              <a:off x="3473721" y="2480570"/>
              <a:ext cx="4120432" cy="1590260"/>
            </a:xfrm>
            <a:prstGeom prst="rect">
              <a:avLst/>
            </a:prstGeom>
            <a:noFill/>
            <a:ln w="38100">
              <a:solidFill>
                <a:schemeClr val="bg1"/>
              </a:solidFill>
              <a:miter lim="800000"/>
              <a:headEnd/>
              <a:tailEnd/>
            </a:ln>
          </p:spPr>
        </p:pic>
      </p:grpSp>
      <p:grpSp>
        <p:nvGrpSpPr>
          <p:cNvPr id="18" name="Group 17"/>
          <p:cNvGrpSpPr/>
          <p:nvPr/>
        </p:nvGrpSpPr>
        <p:grpSpPr>
          <a:xfrm>
            <a:off x="-222" y="0"/>
            <a:ext cx="12202607" cy="6866985"/>
            <a:chOff x="-222" y="0"/>
            <a:chExt cx="12202607" cy="6866985"/>
          </a:xfrm>
        </p:grpSpPr>
        <p:grpSp>
          <p:nvGrpSpPr>
            <p:cNvPr id="19" name="Group 18"/>
            <p:cNvGrpSpPr/>
            <p:nvPr/>
          </p:nvGrpSpPr>
          <p:grpSpPr>
            <a:xfrm>
              <a:off x="178664" y="191044"/>
              <a:ext cx="1969765" cy="1477918"/>
              <a:chOff x="4947459" y="1320974"/>
              <a:chExt cx="5882652" cy="4413764"/>
            </a:xfrm>
          </p:grpSpPr>
          <p:sp>
            <p:nvSpPr>
              <p:cNvPr id="24" name="Rectangle 23"/>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21" name="Group 20"/>
            <p:cNvGrpSpPr/>
            <p:nvPr/>
          </p:nvGrpSpPr>
          <p:grpSpPr>
            <a:xfrm>
              <a:off x="-222" y="0"/>
              <a:ext cx="12202607" cy="6866985"/>
              <a:chOff x="-222" y="0"/>
              <a:chExt cx="12202607" cy="6866985"/>
            </a:xfrm>
          </p:grpSpPr>
          <p:sp>
            <p:nvSpPr>
              <p:cNvPr id="22" name="Rectangle 21"/>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753390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Then</a:t>
            </a:r>
            <a:endParaRPr lang="en-CA" dirty="0">
              <a:solidFill>
                <a:srgbClr val="1B671F"/>
              </a:solidFill>
            </a:endParaRPr>
          </a:p>
        </p:txBody>
      </p:sp>
      <p:sp>
        <p:nvSpPr>
          <p:cNvPr id="3" name="Content Placeholder 2"/>
          <p:cNvSpPr>
            <a:spLocks noGrp="1"/>
          </p:cNvSpPr>
          <p:nvPr>
            <p:ph idx="1"/>
          </p:nvPr>
        </p:nvSpPr>
        <p:spPr>
          <a:xfrm>
            <a:off x="2249978" y="1466851"/>
            <a:ext cx="9387840" cy="5391150"/>
          </a:xfrm>
        </p:spPr>
        <p:txBody>
          <a:bodyPr>
            <a:normAutofit/>
          </a:bodyPr>
          <a:lstStyle/>
          <a:p>
            <a:pPr marL="0" indent="0">
              <a:spcBef>
                <a:spcPct val="20000"/>
              </a:spcBef>
              <a:buNone/>
            </a:pPr>
            <a:r>
              <a:rPr lang="en-CA" altLang="en-US" dirty="0" smtClean="0">
                <a:solidFill>
                  <a:srgbClr val="1B671F"/>
                </a:solidFill>
                <a:latin typeface="Arial" panose="020B0604020202020204" pitchFamily="34" charset="0"/>
              </a:rPr>
              <a:t>Residential</a:t>
            </a:r>
          </a:p>
          <a:p>
            <a:pPr>
              <a:spcBef>
                <a:spcPct val="20000"/>
              </a:spcBef>
              <a:buFont typeface="Times" panose="02020603050405020304" pitchFamily="18" charset="0"/>
              <a:buChar char="•"/>
            </a:pPr>
            <a:r>
              <a:rPr lang="en-CA" altLang="en-US" sz="2600" dirty="0" smtClean="0">
                <a:solidFill>
                  <a:schemeClr val="tx1"/>
                </a:solidFill>
                <a:latin typeface="Arial" panose="020B0604020202020204" pitchFamily="34" charset="0"/>
              </a:rPr>
              <a:t>mobile</a:t>
            </a:r>
          </a:p>
        </p:txBody>
      </p:sp>
      <p:sp>
        <p:nvSpPr>
          <p:cNvPr id="4" name="Slide Number Placeholder 3"/>
          <p:cNvSpPr>
            <a:spLocks noGrp="1"/>
          </p:cNvSpPr>
          <p:nvPr>
            <p:ph type="sldNum" sz="quarter" idx="12"/>
          </p:nvPr>
        </p:nvSpPr>
        <p:spPr/>
        <p:txBody>
          <a:bodyPr/>
          <a:lstStyle/>
          <a:p>
            <a:fld id="{682F0F60-B780-4DE1-A88F-C709BD8BDF2C}" type="slidenum">
              <a:rPr lang="en-CA" smtClean="0"/>
              <a:pPr/>
              <a:t>6</a:t>
            </a:fld>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grpSp>
        <p:nvGrpSpPr>
          <p:cNvPr id="14" name="Group 13"/>
          <p:cNvGrpSpPr/>
          <p:nvPr/>
        </p:nvGrpSpPr>
        <p:grpSpPr>
          <a:xfrm>
            <a:off x="4055612" y="2043655"/>
            <a:ext cx="6817435" cy="4156311"/>
            <a:chOff x="3473721" y="2480570"/>
            <a:chExt cx="5726563" cy="3491251"/>
          </a:xfrm>
        </p:grpSpPr>
        <p:pic>
          <p:nvPicPr>
            <p:cNvPr id="1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7550" y="3647196"/>
              <a:ext cx="4032734" cy="23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p:cNvPicPr>
              <a:picLocks noChangeAspect="1" noChangeArrowheads="1"/>
            </p:cNvPicPr>
            <p:nvPr/>
          </p:nvPicPr>
          <p:blipFill rotWithShape="1">
            <a:blip r:embed="rId4" cstate="print"/>
            <a:srcRect t="22035" b="10424"/>
            <a:stretch/>
          </p:blipFill>
          <p:spPr bwMode="auto">
            <a:xfrm>
              <a:off x="3473721" y="2480570"/>
              <a:ext cx="4120432" cy="1590260"/>
            </a:xfrm>
            <a:prstGeom prst="rect">
              <a:avLst/>
            </a:prstGeom>
            <a:noFill/>
            <a:ln w="38100">
              <a:solidFill>
                <a:schemeClr val="bg1"/>
              </a:solidFill>
              <a:miter lim="800000"/>
              <a:headEnd/>
              <a:tailEnd/>
            </a:ln>
          </p:spPr>
        </p:pic>
      </p:grpSp>
      <p:grpSp>
        <p:nvGrpSpPr>
          <p:cNvPr id="17" name="Group 16"/>
          <p:cNvGrpSpPr/>
          <p:nvPr/>
        </p:nvGrpSpPr>
        <p:grpSpPr>
          <a:xfrm>
            <a:off x="2249978" y="3987695"/>
            <a:ext cx="3754596" cy="2176863"/>
            <a:chOff x="1634241" y="4819159"/>
            <a:chExt cx="3498574" cy="2028425"/>
          </a:xfrm>
        </p:grpSpPr>
        <p:pic>
          <p:nvPicPr>
            <p:cNvPr id="18" name="Picture 2" descr="http://www.atcosl.com/en-ca/About-Us/PublishingImages/history-banne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99"/>
            <a:stretch/>
          </p:blipFill>
          <p:spPr bwMode="auto">
            <a:xfrm>
              <a:off x="1634241" y="4819159"/>
              <a:ext cx="3498574" cy="156676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a:spLocks noChangeArrowheads="1"/>
            </p:cNvSpPr>
            <p:nvPr/>
          </p:nvSpPr>
          <p:spPr bwMode="auto">
            <a:xfrm>
              <a:off x="1634241" y="6385919"/>
              <a:ext cx="2819770" cy="461665"/>
            </a:xfrm>
            <a:prstGeom prst="rect">
              <a:avLst/>
            </a:prstGeom>
            <a:noFill/>
            <a:ln w="9525">
              <a:noFill/>
              <a:miter lim="800000"/>
              <a:headEnd/>
              <a:tailEnd/>
            </a:ln>
          </p:spPr>
          <p:txBody>
            <a:bodyPr wrap="square">
              <a:spAutoFit/>
            </a:bodyPr>
            <a:lstStyle/>
            <a:p>
              <a:pPr eaLnBrk="0" hangingPunct="0"/>
              <a:r>
                <a:rPr lang="en-CA" sz="1200" i="1" dirty="0" err="1" smtClean="0"/>
                <a:t>AlbertaTrailer</a:t>
              </a:r>
              <a:r>
                <a:rPr lang="en-CA" sz="1200" i="1" dirty="0" smtClean="0"/>
                <a:t> Hire, 1947. </a:t>
              </a:r>
              <a:r>
                <a:rPr lang="en-CA" sz="1200" i="1" dirty="0"/>
                <a:t>ATCO </a:t>
              </a:r>
              <a:r>
                <a:rPr lang="en-CA" sz="1200" i="1" dirty="0">
                  <a:hlinkClick r:id="rId6"/>
                </a:rPr>
                <a:t>http://www.atcosl.com/en-ca/About-Us</a:t>
              </a:r>
              <a:r>
                <a:rPr lang="en-CA" sz="1200" i="1" dirty="0" smtClean="0">
                  <a:hlinkClick r:id="rId6"/>
                </a:rPr>
                <a:t>/</a:t>
              </a:r>
              <a:r>
                <a:rPr lang="en-CA" sz="1200" i="1" dirty="0" smtClean="0"/>
                <a:t> </a:t>
              </a:r>
              <a:endParaRPr lang="en-CA" sz="1200" i="1" dirty="0"/>
            </a:p>
          </p:txBody>
        </p:sp>
      </p:grpSp>
      <p:grpSp>
        <p:nvGrpSpPr>
          <p:cNvPr id="24" name="Group 23"/>
          <p:cNvGrpSpPr/>
          <p:nvPr/>
        </p:nvGrpSpPr>
        <p:grpSpPr>
          <a:xfrm>
            <a:off x="-222" y="0"/>
            <a:ext cx="12202607" cy="6866985"/>
            <a:chOff x="-222" y="0"/>
            <a:chExt cx="12202607" cy="6866985"/>
          </a:xfrm>
        </p:grpSpPr>
        <p:grpSp>
          <p:nvGrpSpPr>
            <p:cNvPr id="25" name="Group 24"/>
            <p:cNvGrpSpPr/>
            <p:nvPr/>
          </p:nvGrpSpPr>
          <p:grpSpPr>
            <a:xfrm>
              <a:off x="178664" y="191044"/>
              <a:ext cx="1969765" cy="1477918"/>
              <a:chOff x="4947459" y="1320974"/>
              <a:chExt cx="5882652" cy="4413764"/>
            </a:xfrm>
          </p:grpSpPr>
          <p:sp>
            <p:nvSpPr>
              <p:cNvPr id="30" name="Rectangle 29"/>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27" name="Group 26"/>
            <p:cNvGrpSpPr/>
            <p:nvPr/>
          </p:nvGrpSpPr>
          <p:grpSpPr>
            <a:xfrm>
              <a:off x="-222" y="0"/>
              <a:ext cx="12202607" cy="6866985"/>
              <a:chOff x="-222" y="0"/>
              <a:chExt cx="12202607" cy="6866985"/>
            </a:xfrm>
          </p:grpSpPr>
          <p:sp>
            <p:nvSpPr>
              <p:cNvPr id="28" name="Rectangle 27"/>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308020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Then</a:t>
            </a:r>
            <a:endParaRPr lang="en-CA" dirty="0">
              <a:solidFill>
                <a:srgbClr val="1B671F"/>
              </a:solidFill>
            </a:endParaRPr>
          </a:p>
        </p:txBody>
      </p:sp>
      <p:sp>
        <p:nvSpPr>
          <p:cNvPr id="3" name="Content Placeholder 2"/>
          <p:cNvSpPr>
            <a:spLocks noGrp="1"/>
          </p:cNvSpPr>
          <p:nvPr>
            <p:ph idx="1"/>
          </p:nvPr>
        </p:nvSpPr>
        <p:spPr>
          <a:xfrm>
            <a:off x="2249978" y="1466851"/>
            <a:ext cx="9387840" cy="5391150"/>
          </a:xfrm>
        </p:spPr>
        <p:txBody>
          <a:bodyPr>
            <a:normAutofit/>
          </a:bodyPr>
          <a:lstStyle/>
          <a:p>
            <a:pPr marL="0" indent="0">
              <a:spcBef>
                <a:spcPct val="20000"/>
              </a:spcBef>
              <a:buNone/>
            </a:pPr>
            <a:r>
              <a:rPr lang="en-CA" altLang="en-US" dirty="0" smtClean="0">
                <a:solidFill>
                  <a:srgbClr val="1B671F"/>
                </a:solidFill>
                <a:latin typeface="Arial" panose="020B0604020202020204" pitchFamily="34" charset="0"/>
              </a:rPr>
              <a:t>Residential</a:t>
            </a:r>
          </a:p>
          <a:p>
            <a:pPr>
              <a:spcBef>
                <a:spcPct val="20000"/>
              </a:spcBef>
              <a:buFont typeface="Times" panose="02020603050405020304" pitchFamily="18" charset="0"/>
              <a:buChar char="•"/>
            </a:pPr>
            <a:r>
              <a:rPr lang="en-CA" altLang="en-US" sz="2600" dirty="0" smtClean="0">
                <a:solidFill>
                  <a:schemeClr val="tx1"/>
                </a:solidFill>
                <a:latin typeface="Arial" panose="020B0604020202020204" pitchFamily="34" charset="0"/>
              </a:rPr>
              <a:t>mobile</a:t>
            </a:r>
          </a:p>
        </p:txBody>
      </p:sp>
      <p:sp>
        <p:nvSpPr>
          <p:cNvPr id="4" name="Slide Number Placeholder 3"/>
          <p:cNvSpPr>
            <a:spLocks noGrp="1"/>
          </p:cNvSpPr>
          <p:nvPr>
            <p:ph type="sldNum" sz="quarter" idx="12"/>
          </p:nvPr>
        </p:nvSpPr>
        <p:spPr/>
        <p:txBody>
          <a:bodyPr/>
          <a:lstStyle/>
          <a:p>
            <a:fld id="{682F0F60-B780-4DE1-A88F-C709BD8BDF2C}" type="slidenum">
              <a:rPr lang="en-CA" smtClean="0"/>
              <a:pPr/>
              <a:t>7</a:t>
            </a:fld>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grpSp>
        <p:nvGrpSpPr>
          <p:cNvPr id="5" name="Group 4"/>
          <p:cNvGrpSpPr/>
          <p:nvPr/>
        </p:nvGrpSpPr>
        <p:grpSpPr>
          <a:xfrm>
            <a:off x="4904723" y="1612678"/>
            <a:ext cx="4408753" cy="5060114"/>
            <a:chOff x="4562857" y="1612678"/>
            <a:chExt cx="3836473" cy="4403284"/>
          </a:xfrm>
        </p:grpSpPr>
        <p:grpSp>
          <p:nvGrpSpPr>
            <p:cNvPr id="20" name="Group 19"/>
            <p:cNvGrpSpPr/>
            <p:nvPr/>
          </p:nvGrpSpPr>
          <p:grpSpPr>
            <a:xfrm>
              <a:off x="4562857" y="3818411"/>
              <a:ext cx="3836473" cy="2197551"/>
              <a:chOff x="1341631" y="2333990"/>
              <a:chExt cx="2778209" cy="1591372"/>
            </a:xfrm>
          </p:grpSpPr>
          <p:pic>
            <p:nvPicPr>
              <p:cNvPr id="21" name="Picture 2"/>
              <p:cNvPicPr>
                <a:picLocks noChangeAspect="1" noChangeArrowheads="1"/>
              </p:cNvPicPr>
              <p:nvPr/>
            </p:nvPicPr>
            <p:blipFill rotWithShape="1">
              <a:blip r:embed="rId3" cstate="print"/>
              <a:srcRect t="17355" b="8771"/>
              <a:stretch/>
            </p:blipFill>
            <p:spPr bwMode="auto">
              <a:xfrm>
                <a:off x="1443315" y="2333990"/>
                <a:ext cx="2676525" cy="1356851"/>
              </a:xfrm>
              <a:prstGeom prst="rect">
                <a:avLst/>
              </a:prstGeom>
              <a:noFill/>
              <a:ln w="9525">
                <a:noFill/>
                <a:miter lim="800000"/>
                <a:headEnd/>
                <a:tailEnd/>
              </a:ln>
            </p:spPr>
          </p:pic>
          <p:sp>
            <p:nvSpPr>
              <p:cNvPr id="22" name="TextBox 18"/>
              <p:cNvSpPr txBox="1">
                <a:spLocks noChangeArrowheads="1"/>
              </p:cNvSpPr>
              <p:nvPr/>
            </p:nvSpPr>
            <p:spPr bwMode="auto">
              <a:xfrm>
                <a:off x="1341631" y="3648363"/>
                <a:ext cx="2197100" cy="276999"/>
              </a:xfrm>
              <a:prstGeom prst="rect">
                <a:avLst/>
              </a:prstGeom>
              <a:noFill/>
              <a:ln w="9525">
                <a:noFill/>
                <a:miter lim="800000"/>
                <a:headEnd/>
                <a:tailEnd/>
              </a:ln>
            </p:spPr>
            <p:txBody>
              <a:bodyPr>
                <a:spAutoFit/>
              </a:bodyPr>
              <a:lstStyle/>
              <a:p>
                <a:pPr eaLnBrk="0" hangingPunct="0"/>
                <a:r>
                  <a:rPr lang="en-CA" sz="1200" i="1" dirty="0"/>
                  <a:t>Georgian Glen, ON</a:t>
                </a:r>
              </a:p>
            </p:txBody>
          </p:sp>
        </p:grpSp>
        <p:grpSp>
          <p:nvGrpSpPr>
            <p:cNvPr id="23" name="Group 22"/>
            <p:cNvGrpSpPr/>
            <p:nvPr/>
          </p:nvGrpSpPr>
          <p:grpSpPr>
            <a:xfrm>
              <a:off x="4562857" y="1612678"/>
              <a:ext cx="3784473" cy="2375701"/>
              <a:chOff x="1351563" y="4010915"/>
              <a:chExt cx="2232908" cy="1401707"/>
            </a:xfrm>
          </p:grpSpPr>
          <p:sp>
            <p:nvSpPr>
              <p:cNvPr id="24" name="TextBox 42"/>
              <p:cNvSpPr txBox="1">
                <a:spLocks noChangeArrowheads="1"/>
              </p:cNvSpPr>
              <p:nvPr/>
            </p:nvSpPr>
            <p:spPr bwMode="auto">
              <a:xfrm>
                <a:off x="1351563" y="5118239"/>
                <a:ext cx="2197234" cy="294383"/>
              </a:xfrm>
              <a:prstGeom prst="rect">
                <a:avLst/>
              </a:prstGeom>
              <a:noFill/>
              <a:ln w="9525">
                <a:noFill/>
                <a:miter lim="800000"/>
                <a:headEnd/>
                <a:tailEnd/>
              </a:ln>
            </p:spPr>
            <p:txBody>
              <a:bodyPr>
                <a:spAutoFit/>
              </a:bodyPr>
              <a:lstStyle/>
              <a:p>
                <a:pPr eaLnBrk="0" hangingPunct="0"/>
                <a:r>
                  <a:rPr lang="en-CA" sz="1200" i="1" dirty="0"/>
                  <a:t>Trailer Park, Sudbury</a:t>
                </a:r>
              </a:p>
            </p:txBody>
          </p:sp>
          <p:pic>
            <p:nvPicPr>
              <p:cNvPr id="25" name="Picture 3"/>
              <p:cNvPicPr>
                <a:picLocks noChangeAspect="1" noChangeArrowheads="1"/>
              </p:cNvPicPr>
              <p:nvPr/>
            </p:nvPicPr>
            <p:blipFill rotWithShape="1">
              <a:blip r:embed="rId4" cstate="print"/>
              <a:srcRect t="5924" b="19724"/>
              <a:stretch/>
            </p:blipFill>
            <p:spPr bwMode="auto">
              <a:xfrm>
                <a:off x="1437699" y="4010915"/>
                <a:ext cx="2146772" cy="1133038"/>
              </a:xfrm>
              <a:prstGeom prst="rect">
                <a:avLst/>
              </a:prstGeom>
              <a:noFill/>
              <a:ln w="9525">
                <a:noFill/>
                <a:miter lim="800000"/>
                <a:headEnd/>
                <a:tailEnd/>
              </a:ln>
            </p:spPr>
          </p:pic>
        </p:grpSp>
      </p:grpSp>
      <p:grpSp>
        <p:nvGrpSpPr>
          <p:cNvPr id="26" name="Group 25"/>
          <p:cNvGrpSpPr/>
          <p:nvPr/>
        </p:nvGrpSpPr>
        <p:grpSpPr>
          <a:xfrm>
            <a:off x="-222" y="0"/>
            <a:ext cx="12202607" cy="6866985"/>
            <a:chOff x="-222" y="0"/>
            <a:chExt cx="12202607" cy="6866985"/>
          </a:xfrm>
        </p:grpSpPr>
        <p:grpSp>
          <p:nvGrpSpPr>
            <p:cNvPr id="27" name="Group 26"/>
            <p:cNvGrpSpPr/>
            <p:nvPr/>
          </p:nvGrpSpPr>
          <p:grpSpPr>
            <a:xfrm>
              <a:off x="178664" y="191044"/>
              <a:ext cx="1969765" cy="1477918"/>
              <a:chOff x="4947459" y="1320974"/>
              <a:chExt cx="5882652" cy="4413764"/>
            </a:xfrm>
          </p:grpSpPr>
          <p:sp>
            <p:nvSpPr>
              <p:cNvPr id="32" name="Rectangle 31"/>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29" name="Group 28"/>
            <p:cNvGrpSpPr/>
            <p:nvPr/>
          </p:nvGrpSpPr>
          <p:grpSpPr>
            <a:xfrm>
              <a:off x="-222" y="0"/>
              <a:ext cx="12202607" cy="6866985"/>
              <a:chOff x="-222" y="0"/>
              <a:chExt cx="12202607" cy="6866985"/>
            </a:xfrm>
          </p:grpSpPr>
          <p:sp>
            <p:nvSpPr>
              <p:cNvPr id="30" name="Rectangle 29"/>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363465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 Built Housing - Then</a:t>
            </a:r>
            <a:endParaRPr lang="en-CA" dirty="0">
              <a:solidFill>
                <a:srgbClr val="1B671F"/>
              </a:solidFill>
            </a:endParaRPr>
          </a:p>
        </p:txBody>
      </p:sp>
      <p:sp>
        <p:nvSpPr>
          <p:cNvPr id="3" name="Content Placeholder 2"/>
          <p:cNvSpPr>
            <a:spLocks noGrp="1"/>
          </p:cNvSpPr>
          <p:nvPr>
            <p:ph idx="1"/>
          </p:nvPr>
        </p:nvSpPr>
        <p:spPr>
          <a:xfrm>
            <a:off x="2249978" y="1481357"/>
            <a:ext cx="9387840" cy="5262344"/>
          </a:xfrm>
        </p:spPr>
        <p:txBody>
          <a:bodyPr>
            <a:normAutofit/>
          </a:bodyPr>
          <a:lstStyle/>
          <a:p>
            <a:pPr marL="0" indent="0">
              <a:spcBef>
                <a:spcPct val="20000"/>
              </a:spcBef>
              <a:buNone/>
            </a:pPr>
            <a:r>
              <a:rPr lang="en-CA" altLang="en-US" dirty="0" smtClean="0">
                <a:solidFill>
                  <a:srgbClr val="1B671F"/>
                </a:solidFill>
                <a:latin typeface="Arial" panose="020B0604020202020204" pitchFamily="34" charset="0"/>
              </a:rPr>
              <a:t>Non-Residential</a:t>
            </a:r>
          </a:p>
          <a:p>
            <a:pPr>
              <a:spcBef>
                <a:spcPct val="20000"/>
              </a:spcBef>
              <a:buFont typeface="Times" panose="02020603050405020304" pitchFamily="18" charset="0"/>
              <a:buChar char="•"/>
            </a:pPr>
            <a:r>
              <a:rPr lang="en-CA" altLang="en-US" sz="2600" dirty="0" smtClean="0">
                <a:solidFill>
                  <a:schemeClr val="tx1"/>
                </a:solidFill>
                <a:latin typeface="Arial" panose="020B0604020202020204" pitchFamily="34" charset="0"/>
              </a:rPr>
              <a:t>portable classrooms</a:t>
            </a:r>
          </a:p>
          <a:p>
            <a:pPr>
              <a:spcBef>
                <a:spcPct val="20000"/>
              </a:spcBef>
              <a:buFont typeface="Times" panose="02020603050405020304" pitchFamily="18" charset="0"/>
              <a:buChar char="•"/>
            </a:pPr>
            <a:r>
              <a:rPr lang="en-US" altLang="en-US" sz="2600" dirty="0" smtClean="0">
                <a:solidFill>
                  <a:schemeClr val="tx1"/>
                </a:solidFill>
                <a:latin typeface="Arial" panose="020B0604020202020204" pitchFamily="34" charset="0"/>
              </a:rPr>
              <a:t>site offices</a:t>
            </a:r>
            <a:endParaRPr lang="en-CA" altLang="en-US" sz="2600" dirty="0" smtClean="0">
              <a:solidFill>
                <a:schemeClr val="tx1"/>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682F0F60-B780-4DE1-A88F-C709BD8BDF2C}" type="slidenum">
              <a:rPr lang="en-CA" smtClean="0"/>
              <a:pPr/>
              <a:t>8</a:t>
            </a:fld>
            <a:endParaRPr lang="en-CA" dirty="0"/>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2 -</a:t>
            </a:r>
            <a:endParaRPr lang="en-CA" dirty="0"/>
          </a:p>
        </p:txBody>
      </p:sp>
      <p:grpSp>
        <p:nvGrpSpPr>
          <p:cNvPr id="9" name="Group 8"/>
          <p:cNvGrpSpPr/>
          <p:nvPr/>
        </p:nvGrpSpPr>
        <p:grpSpPr>
          <a:xfrm>
            <a:off x="6540918" y="1595656"/>
            <a:ext cx="4628466" cy="2971446"/>
            <a:chOff x="6540918" y="1595656"/>
            <a:chExt cx="4145131" cy="2510093"/>
          </a:xfrm>
        </p:grpSpPr>
        <p:sp>
          <p:nvSpPr>
            <p:cNvPr id="17" name="TextBox 41"/>
            <p:cNvSpPr txBox="1">
              <a:spLocks noChangeArrowheads="1"/>
            </p:cNvSpPr>
            <p:nvPr/>
          </p:nvSpPr>
          <p:spPr bwMode="auto">
            <a:xfrm>
              <a:off x="8710591" y="3828750"/>
              <a:ext cx="1941852" cy="276999"/>
            </a:xfrm>
            <a:prstGeom prst="rect">
              <a:avLst/>
            </a:prstGeom>
            <a:noFill/>
            <a:ln w="9525">
              <a:noFill/>
              <a:miter lim="800000"/>
              <a:headEnd/>
              <a:tailEnd/>
            </a:ln>
          </p:spPr>
          <p:txBody>
            <a:bodyPr>
              <a:spAutoFit/>
            </a:bodyPr>
            <a:lstStyle/>
            <a:p>
              <a:pPr algn="r" eaLnBrk="0" hangingPunct="0"/>
              <a:r>
                <a:rPr lang="en-CA" sz="1200" i="1" dirty="0" smtClean="0">
                  <a:hlinkClick r:id="rId3"/>
                </a:rPr>
                <a:t>www.estatesincanada</a:t>
              </a:r>
              <a:r>
                <a:rPr lang="en-CA" sz="1200" i="1" dirty="0" smtClean="0"/>
                <a:t> </a:t>
              </a:r>
              <a:endParaRPr lang="en-CA" sz="1200" i="1" dirty="0"/>
            </a:p>
          </p:txBody>
        </p:sp>
        <p:pic>
          <p:nvPicPr>
            <p:cNvPr id="19" name="Picture 4" descr="We have two portable classrooms for sale, both 24x36. We are asking $8000 per classroom (we will move the building for this cost within the annopolis valley region to an approved lot). These buildings are open concept. Walls, floors and ceilings are all"/>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10703" b="16776"/>
            <a:stretch/>
          </p:blipFill>
          <p:spPr bwMode="auto">
            <a:xfrm>
              <a:off x="6540918" y="1595656"/>
              <a:ext cx="4145131" cy="22568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2249978" y="3173673"/>
            <a:ext cx="4439226" cy="3028853"/>
            <a:chOff x="3141981" y="3643939"/>
            <a:chExt cx="3975653" cy="2558587"/>
          </a:xfrm>
        </p:grpSpPr>
        <p:pic>
          <p:nvPicPr>
            <p:cNvPr id="18" name="Picture 2" descr="http://www.lumcon.edu/information/history/images/NancyTrailerWe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490" t="21899" r="15871" b="16361"/>
            <a:stretch/>
          </p:blipFill>
          <p:spPr bwMode="auto">
            <a:xfrm>
              <a:off x="3141981" y="3643939"/>
              <a:ext cx="3975653" cy="225817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41"/>
            <p:cNvSpPr txBox="1">
              <a:spLocks noChangeArrowheads="1"/>
            </p:cNvSpPr>
            <p:nvPr/>
          </p:nvSpPr>
          <p:spPr bwMode="auto">
            <a:xfrm>
              <a:off x="4050769" y="5925527"/>
              <a:ext cx="3066865" cy="276999"/>
            </a:xfrm>
            <a:prstGeom prst="rect">
              <a:avLst/>
            </a:prstGeom>
            <a:noFill/>
            <a:ln w="9525">
              <a:noFill/>
              <a:miter lim="800000"/>
              <a:headEnd/>
              <a:tailEnd/>
            </a:ln>
          </p:spPr>
          <p:txBody>
            <a:bodyPr>
              <a:spAutoFit/>
            </a:bodyPr>
            <a:lstStyle/>
            <a:p>
              <a:pPr algn="r" eaLnBrk="0" hangingPunct="0"/>
              <a:r>
                <a:rPr lang="en-CA" sz="1200" i="1" dirty="0" smtClean="0"/>
                <a:t>Site Lab, 1984. </a:t>
              </a:r>
              <a:r>
                <a:rPr lang="en-CA" sz="1200" i="1" dirty="0">
                  <a:hlinkClick r:id="rId7"/>
                </a:rPr>
                <a:t>www.lumcon.edu</a:t>
              </a:r>
              <a:r>
                <a:rPr lang="en-CA" sz="1200" i="1" dirty="0"/>
                <a:t> </a:t>
              </a:r>
              <a:r>
                <a:rPr lang="en-CA" sz="1200" i="1" dirty="0" smtClean="0"/>
                <a:t> </a:t>
              </a:r>
              <a:endParaRPr lang="en-CA" sz="1200" i="1" dirty="0"/>
            </a:p>
          </p:txBody>
        </p:sp>
      </p:grpSp>
      <p:grpSp>
        <p:nvGrpSpPr>
          <p:cNvPr id="22" name="Group 21"/>
          <p:cNvGrpSpPr/>
          <p:nvPr/>
        </p:nvGrpSpPr>
        <p:grpSpPr>
          <a:xfrm>
            <a:off x="-222" y="0"/>
            <a:ext cx="12202607" cy="6866985"/>
            <a:chOff x="-222" y="0"/>
            <a:chExt cx="12202607" cy="6866985"/>
          </a:xfrm>
        </p:grpSpPr>
        <p:grpSp>
          <p:nvGrpSpPr>
            <p:cNvPr id="23" name="Group 22"/>
            <p:cNvGrpSpPr/>
            <p:nvPr/>
          </p:nvGrpSpPr>
          <p:grpSpPr>
            <a:xfrm>
              <a:off x="178664" y="191044"/>
              <a:ext cx="1969765" cy="1477918"/>
              <a:chOff x="4947459" y="1320974"/>
              <a:chExt cx="5882652" cy="4413764"/>
            </a:xfrm>
          </p:grpSpPr>
          <p:sp>
            <p:nvSpPr>
              <p:cNvPr id="29" name="Rectangle 28"/>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25" name="Group 24"/>
            <p:cNvGrpSpPr/>
            <p:nvPr/>
          </p:nvGrpSpPr>
          <p:grpSpPr>
            <a:xfrm>
              <a:off x="-222" y="0"/>
              <a:ext cx="12202607" cy="6866985"/>
              <a:chOff x="-222" y="0"/>
              <a:chExt cx="12202607" cy="6866985"/>
            </a:xfrm>
          </p:grpSpPr>
          <p:sp>
            <p:nvSpPr>
              <p:cNvPr id="27" name="Rectangle 26"/>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636707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979" y="534838"/>
            <a:ext cx="9555480" cy="786136"/>
          </a:xfrm>
        </p:spPr>
        <p:txBody>
          <a:bodyPr>
            <a:normAutofit/>
          </a:bodyPr>
          <a:lstStyle/>
          <a:p>
            <a:r>
              <a:rPr lang="en-CA" dirty="0" smtClean="0">
                <a:solidFill>
                  <a:srgbClr val="1B671F"/>
                </a:solidFill>
              </a:rPr>
              <a:t>Factory-Built Housing - </a:t>
            </a:r>
            <a:r>
              <a:rPr lang="en-CA" dirty="0">
                <a:solidFill>
                  <a:srgbClr val="1B671F"/>
                </a:solidFill>
              </a:rPr>
              <a:t>Now</a:t>
            </a:r>
          </a:p>
        </p:txBody>
      </p:sp>
      <p:sp>
        <p:nvSpPr>
          <p:cNvPr id="3" name="Content Placeholder 2"/>
          <p:cNvSpPr>
            <a:spLocks noGrp="1"/>
          </p:cNvSpPr>
          <p:nvPr>
            <p:ph idx="1"/>
          </p:nvPr>
        </p:nvSpPr>
        <p:spPr>
          <a:xfrm>
            <a:off x="2249978" y="1504951"/>
            <a:ext cx="9387840" cy="5353050"/>
          </a:xfrm>
        </p:spPr>
        <p:txBody>
          <a:bodyPr>
            <a:normAutofit/>
          </a:bodyPr>
          <a:lstStyle/>
          <a:p>
            <a:pPr marL="0" indent="0">
              <a:spcBef>
                <a:spcPct val="20000"/>
              </a:spcBef>
              <a:buNone/>
            </a:pPr>
            <a:r>
              <a:rPr lang="en-CA" altLang="en-US" dirty="0">
                <a:solidFill>
                  <a:srgbClr val="1B671F"/>
                </a:solidFill>
                <a:latin typeface="Arial" panose="020B0604020202020204" pitchFamily="34" charset="0"/>
              </a:rPr>
              <a:t>Residential</a:t>
            </a:r>
          </a:p>
          <a:p>
            <a:pPr>
              <a:spcBef>
                <a:spcPct val="20000"/>
              </a:spcBef>
              <a:buFont typeface="Times" panose="02020603050405020304" pitchFamily="18" charset="0"/>
              <a:buChar char="•"/>
            </a:pPr>
            <a:r>
              <a:rPr lang="en-CA" altLang="en-US" sz="2400" dirty="0">
                <a:solidFill>
                  <a:schemeClr val="tx1"/>
                </a:solidFill>
                <a:latin typeface="Arial" panose="020B0604020202020204" pitchFamily="34" charset="0"/>
              </a:rPr>
              <a:t>panelized</a:t>
            </a:r>
          </a:p>
        </p:txBody>
      </p:sp>
      <p:sp>
        <p:nvSpPr>
          <p:cNvPr id="4" name="Slide Number Placeholder 3"/>
          <p:cNvSpPr>
            <a:spLocks noGrp="1"/>
          </p:cNvSpPr>
          <p:nvPr>
            <p:ph type="sldNum" sz="quarter" idx="12"/>
          </p:nvPr>
        </p:nvSpPr>
        <p:spPr/>
        <p:txBody>
          <a:bodyPr/>
          <a:lstStyle/>
          <a:p>
            <a:r>
              <a:rPr lang="en-CA" dirty="0"/>
              <a:t>9</a:t>
            </a:r>
          </a:p>
        </p:txBody>
      </p:sp>
      <p:sp>
        <p:nvSpPr>
          <p:cNvPr id="10" name="Slide Number Placeholder 3"/>
          <p:cNvSpPr txBox="1">
            <a:spLocks/>
          </p:cNvSpPr>
          <p:nvPr/>
        </p:nvSpPr>
        <p:spPr>
          <a:xfrm>
            <a:off x="11252251" y="6307667"/>
            <a:ext cx="683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t>2 -</a:t>
            </a:r>
          </a:p>
        </p:txBody>
      </p:sp>
      <p:grpSp>
        <p:nvGrpSpPr>
          <p:cNvPr id="23" name="Group 22"/>
          <p:cNvGrpSpPr/>
          <p:nvPr/>
        </p:nvGrpSpPr>
        <p:grpSpPr>
          <a:xfrm>
            <a:off x="2553752" y="1840432"/>
            <a:ext cx="7836308" cy="4467235"/>
            <a:chOff x="1522974" y="2174155"/>
            <a:chExt cx="7151221" cy="4076688"/>
          </a:xfrm>
        </p:grpSpPr>
        <p:pic>
          <p:nvPicPr>
            <p:cNvPr id="17" name="Picture 2" descr="https://landmarkgroup.ca/files/images/Calgary/Model%20Thumbnails/Diseno_Equa_Bldg6_T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904"/>
            <a:stretch/>
          </p:blipFill>
          <p:spPr bwMode="auto">
            <a:xfrm>
              <a:off x="1522974" y="2804699"/>
              <a:ext cx="3911136" cy="255482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522974" y="5359521"/>
              <a:ext cx="3070146" cy="27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73050" indent="-273050">
                <a:spcBef>
                  <a:spcPct val="20000"/>
                </a:spcBef>
                <a:buFont typeface="Times" panose="02020603050405020304" pitchFamily="18" charset="0"/>
                <a:tabLst>
                  <a:tab pos="273050" algn="l"/>
                </a:tabLst>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273050" algn="l"/>
                </a:tabLst>
                <a:defRPr sz="2800">
                  <a:solidFill>
                    <a:schemeClr val="tx1"/>
                  </a:solidFill>
                  <a:latin typeface="Arial" panose="020B0604020202020204" pitchFamily="34" charset="0"/>
                  <a:ea typeface="ＭＳ Ｐゴシック" panose="020B0600070205080204" pitchFamily="34" charset="-128"/>
                </a:defRPr>
              </a:lvl2pPr>
              <a:lvl3pPr marL="1146175" indent="-228600">
                <a:spcBef>
                  <a:spcPct val="20000"/>
                </a:spcBef>
                <a:buChar char="•"/>
                <a:tabLst>
                  <a:tab pos="2730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27305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27305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27305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27305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27305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273050" algn="l"/>
                </a:tabLs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i="1" dirty="0"/>
                <a:t>“</a:t>
              </a:r>
              <a:r>
                <a:rPr lang="en-CA" altLang="en-US" sz="1200" i="1" dirty="0" err="1"/>
                <a:t>Equa</a:t>
              </a:r>
              <a:r>
                <a:rPr lang="en-CA" altLang="en-US" sz="1200" i="1" dirty="0"/>
                <a:t>”, Edmonton, AC</a:t>
              </a:r>
              <a:r>
                <a:rPr lang="en-CA" altLang="en-US" sz="1500" i="1" dirty="0">
                  <a:solidFill>
                    <a:srgbClr val="FF0000"/>
                  </a:solidFill>
                </a:rPr>
                <a:t>Q</a:t>
              </a:r>
              <a:r>
                <a:rPr lang="en-CA" altLang="en-US" sz="1200" i="1" dirty="0"/>
                <a:t>BUILT</a:t>
              </a:r>
              <a:endParaRPr lang="en-US" altLang="en-US" sz="1200" i="1" dirty="0"/>
            </a:p>
          </p:txBody>
        </p:sp>
        <p:pic>
          <p:nvPicPr>
            <p:cNvPr id="19" name="Picture 4" descr="https://landmarkgroup.ca/files/images/Calgary/Model%20Thumbnails/Harmony_T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32" t="9246" r="6218" b="5900"/>
            <a:stretch/>
          </p:blipFill>
          <p:spPr bwMode="auto">
            <a:xfrm>
              <a:off x="5618565" y="2174155"/>
              <a:ext cx="2527443" cy="18185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a:spLocks noChangeArrowheads="1"/>
            </p:cNvSpPr>
            <p:nvPr/>
          </p:nvSpPr>
          <p:spPr bwMode="auto">
            <a:xfrm>
              <a:off x="5496170" y="3969426"/>
              <a:ext cx="3178025" cy="27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73050" indent="-273050">
                <a:spcBef>
                  <a:spcPct val="20000"/>
                </a:spcBef>
                <a:buFont typeface="Times" panose="02020603050405020304" pitchFamily="18" charset="0"/>
                <a:tabLst>
                  <a:tab pos="273050" algn="l"/>
                </a:tabLst>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273050" algn="l"/>
                </a:tabLst>
                <a:defRPr sz="2800">
                  <a:solidFill>
                    <a:schemeClr val="tx1"/>
                  </a:solidFill>
                  <a:latin typeface="Arial" panose="020B0604020202020204" pitchFamily="34" charset="0"/>
                  <a:ea typeface="ＭＳ Ｐゴシック" panose="020B0600070205080204" pitchFamily="34" charset="-128"/>
                </a:defRPr>
              </a:lvl2pPr>
              <a:lvl3pPr marL="1146175" indent="-228600">
                <a:spcBef>
                  <a:spcPct val="20000"/>
                </a:spcBef>
                <a:buChar char="•"/>
                <a:tabLst>
                  <a:tab pos="2730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27305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27305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27305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27305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27305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273050" algn="l"/>
                </a:tabLs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i="1" dirty="0"/>
                <a:t>“Harmony”, Cochrane AB, AC</a:t>
              </a:r>
              <a:r>
                <a:rPr lang="en-CA" altLang="en-US" sz="1500" i="1" dirty="0">
                  <a:solidFill>
                    <a:srgbClr val="FF0000"/>
                  </a:solidFill>
                </a:rPr>
                <a:t>Q</a:t>
              </a:r>
              <a:r>
                <a:rPr lang="en-CA" altLang="en-US" sz="1200" i="1" dirty="0"/>
                <a:t>BUILT</a:t>
              </a:r>
              <a:endParaRPr lang="en-US" altLang="en-US" sz="1200" i="1" dirty="0"/>
            </a:p>
          </p:txBody>
        </p:sp>
        <p:pic>
          <p:nvPicPr>
            <p:cNvPr id="21" name="Picture 6" descr="https://landmarkgroup.ca/files/images/Calgary/Model%20Thumbnails/Oxford_Stanford_T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57" t="15508" r="5734" b="11144"/>
            <a:stretch/>
          </p:blipFill>
          <p:spPr bwMode="auto">
            <a:xfrm>
              <a:off x="5618565" y="4393805"/>
              <a:ext cx="2537717" cy="157194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p:nvSpPr>
          <p:spPr bwMode="auto">
            <a:xfrm>
              <a:off x="5604049" y="5972270"/>
              <a:ext cx="3070146" cy="27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73050" indent="-273050">
                <a:spcBef>
                  <a:spcPct val="20000"/>
                </a:spcBef>
                <a:buFont typeface="Times" panose="02020603050405020304" pitchFamily="18" charset="0"/>
                <a:tabLst>
                  <a:tab pos="273050" algn="l"/>
                </a:tabLst>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273050" algn="l"/>
                </a:tabLst>
                <a:defRPr sz="2800">
                  <a:solidFill>
                    <a:schemeClr val="tx1"/>
                  </a:solidFill>
                  <a:latin typeface="Arial" panose="020B0604020202020204" pitchFamily="34" charset="0"/>
                  <a:ea typeface="ＭＳ Ｐゴシック" panose="020B0600070205080204" pitchFamily="34" charset="-128"/>
                </a:defRPr>
              </a:lvl2pPr>
              <a:lvl3pPr marL="1146175" indent="-228600">
                <a:spcBef>
                  <a:spcPct val="20000"/>
                </a:spcBef>
                <a:buChar char="•"/>
                <a:tabLst>
                  <a:tab pos="2730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27305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27305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27305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27305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27305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273050" algn="l"/>
                </a:tabLs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i="1" dirty="0"/>
                <a:t>“Oxford”, Edmonton, AC</a:t>
              </a:r>
              <a:r>
                <a:rPr lang="en-CA" altLang="en-US" sz="1500" i="1" dirty="0">
                  <a:solidFill>
                    <a:srgbClr val="FF0000"/>
                  </a:solidFill>
                </a:rPr>
                <a:t>Q</a:t>
              </a:r>
              <a:r>
                <a:rPr lang="en-CA" altLang="en-US" sz="1200" i="1" dirty="0"/>
                <a:t>BUILT</a:t>
              </a:r>
              <a:endParaRPr lang="en-US" altLang="en-US" sz="1200" i="1" dirty="0"/>
            </a:p>
          </p:txBody>
        </p:sp>
      </p:grpSp>
      <p:grpSp>
        <p:nvGrpSpPr>
          <p:cNvPr id="27" name="Group 26"/>
          <p:cNvGrpSpPr/>
          <p:nvPr/>
        </p:nvGrpSpPr>
        <p:grpSpPr>
          <a:xfrm>
            <a:off x="57175" y="0"/>
            <a:ext cx="12202607" cy="6866985"/>
            <a:chOff x="-222" y="0"/>
            <a:chExt cx="12202607" cy="6866985"/>
          </a:xfrm>
        </p:grpSpPr>
        <p:grpSp>
          <p:nvGrpSpPr>
            <p:cNvPr id="28" name="Group 27"/>
            <p:cNvGrpSpPr/>
            <p:nvPr/>
          </p:nvGrpSpPr>
          <p:grpSpPr>
            <a:xfrm>
              <a:off x="178664" y="191044"/>
              <a:ext cx="1969765" cy="1477918"/>
              <a:chOff x="4947459" y="1320974"/>
              <a:chExt cx="5882652" cy="4413764"/>
            </a:xfrm>
          </p:grpSpPr>
          <p:sp>
            <p:nvSpPr>
              <p:cNvPr id="33" name="Rectangle 32"/>
              <p:cNvSpPr/>
              <p:nvPr/>
            </p:nvSpPr>
            <p:spPr>
              <a:xfrm>
                <a:off x="4947459" y="1320974"/>
                <a:ext cx="5825739" cy="425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7459" y="1443145"/>
                <a:ext cx="5882652" cy="4291593"/>
              </a:xfrm>
              <a:prstGeom prst="rect">
                <a:avLst/>
              </a:prstGeom>
            </p:spPr>
          </p:pic>
        </p:gr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368" y="5454505"/>
              <a:ext cx="1209438" cy="853162"/>
            </a:xfrm>
            <a:prstGeom prst="rect">
              <a:avLst/>
            </a:prstGeom>
          </p:spPr>
        </p:pic>
        <p:grpSp>
          <p:nvGrpSpPr>
            <p:cNvPr id="30" name="Group 29"/>
            <p:cNvGrpSpPr/>
            <p:nvPr/>
          </p:nvGrpSpPr>
          <p:grpSpPr>
            <a:xfrm>
              <a:off x="-222" y="0"/>
              <a:ext cx="12202607" cy="6866985"/>
              <a:chOff x="-222" y="0"/>
              <a:chExt cx="12202607" cy="6866985"/>
            </a:xfrm>
          </p:grpSpPr>
          <p:sp>
            <p:nvSpPr>
              <p:cNvPr id="31" name="Rectangle 30"/>
              <p:cNvSpPr/>
              <p:nvPr/>
            </p:nvSpPr>
            <p:spPr>
              <a:xfrm>
                <a:off x="-222" y="6757257"/>
                <a:ext cx="12202385" cy="10972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0" y="0"/>
                <a:ext cx="12202385" cy="96038"/>
              </a:xfrm>
              <a:prstGeom prst="rect">
                <a:avLst/>
              </a:prstGeom>
              <a:gradFill flip="none" rotWithShape="1">
                <a:gsLst>
                  <a:gs pos="0">
                    <a:schemeClr val="tx2">
                      <a:lumMod val="75000"/>
                      <a:shade val="30000"/>
                      <a:satMod val="115000"/>
                    </a:schemeClr>
                  </a:gs>
                  <a:gs pos="64000">
                    <a:srgbClr val="4F4F65"/>
                  </a:gs>
                  <a:gs pos="100000">
                    <a:srgbClr val="9491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876819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62597</TotalTime>
  <Words>1017</Words>
  <Application>Microsoft Office PowerPoint</Application>
  <PresentationFormat>Custom</PresentationFormat>
  <Paragraphs>324</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Modules</vt:lpstr>
      <vt:lpstr>Factory-Built Housing - Then</vt:lpstr>
      <vt:lpstr>Factory-Built Housing - Then</vt:lpstr>
      <vt:lpstr>Factory-Built Housing - Then</vt:lpstr>
      <vt:lpstr>Factory-Built Housing - Then</vt:lpstr>
      <vt:lpstr>Factory-Built Housing - Then</vt:lpstr>
      <vt:lpstr>Factory Built Housing - Then</vt:lpstr>
      <vt:lpstr>Factory-Built Housing - Now</vt:lpstr>
      <vt:lpstr>Factory-Built Housing - Now</vt:lpstr>
      <vt:lpstr>Factory-Built Housing - Now</vt:lpstr>
      <vt:lpstr>Factory-Built Housing - Now</vt:lpstr>
      <vt:lpstr>Factory-Built Housing - Now</vt:lpstr>
      <vt:lpstr>Factory-Built Housing - Now</vt:lpstr>
      <vt:lpstr>Factory-Built Housing - Now</vt:lpstr>
      <vt:lpstr>Factory-Built Housing - Now</vt:lpstr>
      <vt:lpstr>Factory-Built Housing - Now</vt:lpstr>
      <vt:lpstr>Factory-Built Housing - Now</vt:lpstr>
      <vt:lpstr>Factory-Built Housing - Now</vt:lpstr>
      <vt:lpstr>Factory-Built Housing - Now</vt:lpstr>
      <vt:lpstr>Factory-Built Housing – Now Energy Efficiency and Sustainability</vt:lpstr>
      <vt:lpstr>Factory-Built Housing – Now Energy Efficiency and Sustainability</vt:lpstr>
      <vt:lpstr>Factory-Built Housing – Now Energy Efficiency and Sustainability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CHBA Strategic Directions 2013</dc:title>
  <dc:creator>Kevin Lee</dc:creator>
  <cp:lastModifiedBy>Crystal Imrie</cp:lastModifiedBy>
  <cp:revision>537</cp:revision>
  <cp:lastPrinted>2014-11-07T19:54:31Z</cp:lastPrinted>
  <dcterms:created xsi:type="dcterms:W3CDTF">2013-07-29T13:34:56Z</dcterms:created>
  <dcterms:modified xsi:type="dcterms:W3CDTF">2017-09-22T18:28:47Z</dcterms:modified>
</cp:coreProperties>
</file>