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553" r:id="rId2"/>
    <p:sldId id="541" r:id="rId3"/>
    <p:sldId id="550" r:id="rId4"/>
    <p:sldId id="551" r:id="rId5"/>
    <p:sldId id="552" r:id="rId6"/>
    <p:sldId id="554" r:id="rId7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671F"/>
    <a:srgbClr val="FFFFFF"/>
    <a:srgbClr val="7F7F7F"/>
    <a:srgbClr val="268321"/>
    <a:srgbClr val="D9E2D0"/>
    <a:srgbClr val="385723"/>
    <a:srgbClr val="00B01D"/>
    <a:srgbClr val="0000CC"/>
    <a:srgbClr val="FF3300"/>
    <a:srgbClr val="03FF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56" autoAdjust="0"/>
    <p:restoredTop sz="95231" autoAdjust="0"/>
  </p:normalViewPr>
  <p:slideViewPr>
    <p:cSldViewPr snapToGrid="0">
      <p:cViewPr varScale="1">
        <p:scale>
          <a:sx n="86" d="100"/>
          <a:sy n="86" d="100"/>
        </p:scale>
        <p:origin x="-90" y="-4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34"/>
    </p:cViewPr>
  </p:sorterViewPr>
  <p:notesViewPr>
    <p:cSldViewPr snapToGrid="0">
      <p:cViewPr>
        <p:scale>
          <a:sx n="100" d="100"/>
          <a:sy n="100" d="100"/>
        </p:scale>
        <p:origin x="252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764" cy="482027"/>
          </a:xfrm>
          <a:prstGeom prst="rect">
            <a:avLst/>
          </a:prstGeom>
        </p:spPr>
        <p:txBody>
          <a:bodyPr vert="horz" lIns="95610" tIns="47805" rIns="95610" bIns="47805" rtlCol="0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2749" y="1"/>
            <a:ext cx="3170763" cy="482027"/>
          </a:xfrm>
          <a:prstGeom prst="rect">
            <a:avLst/>
          </a:prstGeom>
        </p:spPr>
        <p:txBody>
          <a:bodyPr vert="horz" lIns="95610" tIns="47805" rIns="95610" bIns="47805" rtlCol="0"/>
          <a:lstStyle>
            <a:lvl1pPr algn="r">
              <a:defRPr sz="1300"/>
            </a:lvl1pPr>
          </a:lstStyle>
          <a:p>
            <a:fld id="{10502498-E0AB-41F9-B9DA-11F73DEB6A09}" type="datetimeFigureOut">
              <a:rPr lang="en-CA" smtClean="0"/>
              <a:pPr/>
              <a:t>2017-08-31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61038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10" tIns="47805" rIns="95610" bIns="47805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2363" y="4620250"/>
            <a:ext cx="5852160" cy="3780800"/>
          </a:xfrm>
          <a:prstGeom prst="rect">
            <a:avLst/>
          </a:prstGeom>
        </p:spPr>
        <p:txBody>
          <a:bodyPr vert="horz" lIns="95610" tIns="47805" rIns="95610" bIns="4780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173"/>
            <a:ext cx="3170764" cy="482027"/>
          </a:xfrm>
          <a:prstGeom prst="rect">
            <a:avLst/>
          </a:prstGeom>
        </p:spPr>
        <p:txBody>
          <a:bodyPr vert="horz" lIns="95610" tIns="47805" rIns="95610" bIns="47805" rtlCol="0" anchor="b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2749" y="9119173"/>
            <a:ext cx="3170763" cy="482027"/>
          </a:xfrm>
          <a:prstGeom prst="rect">
            <a:avLst/>
          </a:prstGeom>
        </p:spPr>
        <p:txBody>
          <a:bodyPr vert="horz" lIns="95610" tIns="47805" rIns="95610" bIns="47805" rtlCol="0" anchor="b"/>
          <a:lstStyle>
            <a:lvl1pPr algn="r">
              <a:defRPr sz="1300"/>
            </a:lvl1pPr>
          </a:lstStyle>
          <a:p>
            <a:fld id="{28980EAE-8503-4DAD-9F3B-0D930AF9287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906597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77900" y="771525"/>
            <a:ext cx="5761038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80EAE-8503-4DAD-9F3B-0D930AF9287E}" type="slidenum">
              <a:rPr lang="en-CA" smtClean="0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420884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 smtClean="0"/>
              <a:t>Module 8 - Take-</a:t>
            </a:r>
            <a:r>
              <a:rPr lang="en-US" sz="1800" b="1" dirty="0" err="1" smtClean="0"/>
              <a:t>Aways</a:t>
            </a:r>
            <a:endParaRPr lang="en-US" sz="1800" b="1" dirty="0"/>
          </a:p>
          <a:p>
            <a:pPr eaLnBrk="1" hangingPunct="1"/>
            <a:endParaRPr lang="en-CA" sz="1600" dirty="0" smtClean="0"/>
          </a:p>
          <a:p>
            <a:pPr eaLnBrk="1" hangingPunct="1"/>
            <a:r>
              <a:rPr lang="en-CA" sz="1600" dirty="0" smtClean="0"/>
              <a:t>This presentation has covered a lot of material.</a:t>
            </a:r>
          </a:p>
          <a:p>
            <a:pPr eaLnBrk="1" hangingPunct="1"/>
            <a:endParaRPr lang="en-CA" sz="1600" baseline="0" dirty="0" smtClean="0"/>
          </a:p>
          <a:p>
            <a:pPr eaLnBrk="1" hangingPunct="1"/>
            <a:r>
              <a:rPr lang="en-CA" sz="1600" baseline="0" dirty="0" smtClean="0"/>
              <a:t>There are 12 main take-</a:t>
            </a:r>
            <a:r>
              <a:rPr lang="en-CA" sz="1600" baseline="0" dirty="0" err="1" smtClean="0"/>
              <a:t>aways</a:t>
            </a:r>
            <a:r>
              <a:rPr lang="en-CA" sz="1600" baseline="0" dirty="0" smtClean="0"/>
              <a:t>. </a:t>
            </a:r>
            <a:endParaRPr lang="en-CA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80EAE-8503-4DAD-9F3B-0D930AF9287E}" type="slidenum">
              <a:rPr lang="en-CA" smtClean="0"/>
              <a:pPr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943636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 smtClean="0"/>
              <a:t>Module 8 – Take-</a:t>
            </a:r>
            <a:r>
              <a:rPr lang="en-US" sz="1800" b="1" dirty="0" err="1" smtClean="0"/>
              <a:t>Aways</a:t>
            </a:r>
            <a:endParaRPr lang="en-US" sz="1800" b="1" dirty="0" smtClean="0"/>
          </a:p>
          <a:p>
            <a:endParaRPr lang="en-US" sz="1800" dirty="0" smtClean="0"/>
          </a:p>
          <a:p>
            <a:pPr eaLnBrk="1" hangingPunct="1"/>
            <a:r>
              <a:rPr lang="en-US" sz="2000" dirty="0" smtClean="0"/>
              <a:t>Subjects</a:t>
            </a:r>
          </a:p>
          <a:p>
            <a:pPr eaLnBrk="1" hangingPunct="1"/>
            <a:endParaRPr lang="en-US" sz="2000" dirty="0" smtClean="0"/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CA" sz="2000" dirty="0" smtClean="0"/>
          </a:p>
          <a:p>
            <a:pPr eaLnBrk="1" hangingPunct="1"/>
            <a:endParaRPr lang="en-US" sz="20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2000" dirty="0" smtClean="0"/>
          </a:p>
          <a:p>
            <a:pPr eaLnBrk="1" hangingPunct="1">
              <a:spcBef>
                <a:spcPct val="0"/>
              </a:spcBef>
            </a:pPr>
            <a:endParaRPr lang="en-CA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80EAE-8503-4DAD-9F3B-0D930AF9287E}" type="slidenum">
              <a:rPr lang="en-CA" smtClean="0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4071557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 smtClean="0"/>
              <a:t>Module 8 – Take-</a:t>
            </a:r>
            <a:r>
              <a:rPr lang="en-US" sz="1800" b="1" dirty="0" err="1" smtClean="0"/>
              <a:t>Aways</a:t>
            </a:r>
            <a:endParaRPr lang="en-US" sz="1800" b="1" dirty="0" smtClean="0"/>
          </a:p>
          <a:p>
            <a:endParaRPr lang="en-US" sz="1800" dirty="0" smtClean="0"/>
          </a:p>
          <a:p>
            <a:pPr eaLnBrk="1" hangingPunct="1"/>
            <a:r>
              <a:rPr lang="en-US" sz="2000" dirty="0" smtClean="0"/>
              <a:t>Subjects</a:t>
            </a:r>
          </a:p>
          <a:p>
            <a:pPr eaLnBrk="1" hangingPunct="1"/>
            <a:endParaRPr lang="en-US" sz="2000" dirty="0" smtClean="0"/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CA" sz="2000" dirty="0" smtClean="0"/>
          </a:p>
          <a:p>
            <a:pPr eaLnBrk="1" hangingPunct="1"/>
            <a:endParaRPr lang="en-US" sz="20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2000" dirty="0" smtClean="0"/>
          </a:p>
          <a:p>
            <a:pPr eaLnBrk="1" hangingPunct="1">
              <a:spcBef>
                <a:spcPct val="0"/>
              </a:spcBef>
            </a:pPr>
            <a:endParaRPr lang="en-CA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80EAE-8503-4DAD-9F3B-0D930AF9287E}" type="slidenum">
              <a:rPr lang="en-CA" smtClean="0"/>
              <a:pPr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653081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 smtClean="0"/>
              <a:t>Module 8 – Take-</a:t>
            </a:r>
            <a:r>
              <a:rPr lang="en-US" sz="1800" b="1" dirty="0" err="1" smtClean="0"/>
              <a:t>Aways</a:t>
            </a:r>
            <a:endParaRPr lang="en-US" sz="1800" b="1" dirty="0" smtClean="0"/>
          </a:p>
          <a:p>
            <a:endParaRPr lang="en-US" sz="1800" dirty="0" smtClean="0"/>
          </a:p>
          <a:p>
            <a:pPr eaLnBrk="1" hangingPunct="1"/>
            <a:r>
              <a:rPr lang="en-US" sz="2000" dirty="0" smtClean="0"/>
              <a:t>Subjects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CA" sz="2000" dirty="0" smtClean="0"/>
          </a:p>
          <a:p>
            <a:pPr eaLnBrk="1" hangingPunct="1"/>
            <a:endParaRPr lang="en-US" sz="20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2000" dirty="0" smtClean="0"/>
          </a:p>
          <a:p>
            <a:pPr eaLnBrk="1" hangingPunct="1">
              <a:spcBef>
                <a:spcPct val="0"/>
              </a:spcBef>
            </a:pPr>
            <a:endParaRPr lang="en-CA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80EAE-8503-4DAD-9F3B-0D930AF9287E}" type="slidenum">
              <a:rPr lang="en-CA" smtClean="0"/>
              <a:pPr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104805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 smtClean="0"/>
              <a:t>Module 8 – Take-</a:t>
            </a:r>
            <a:r>
              <a:rPr lang="en-US" sz="1800" b="1" dirty="0" err="1" smtClean="0"/>
              <a:t>Aways</a:t>
            </a:r>
            <a:endParaRPr lang="en-US" sz="1800" b="1" dirty="0" smtClean="0"/>
          </a:p>
          <a:p>
            <a:endParaRPr lang="en-US" sz="1800" dirty="0" smtClean="0"/>
          </a:p>
          <a:p>
            <a:pPr eaLnBrk="1" hangingPunct="1"/>
            <a:r>
              <a:rPr lang="en-US" sz="2000" dirty="0" smtClean="0"/>
              <a:t>Subjects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CA" sz="2000" dirty="0" smtClean="0"/>
          </a:p>
          <a:p>
            <a:pPr eaLnBrk="1" hangingPunct="1"/>
            <a:endParaRPr lang="en-US" sz="20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2000" dirty="0" smtClean="0"/>
          </a:p>
          <a:p>
            <a:pPr eaLnBrk="1" hangingPunct="1">
              <a:spcBef>
                <a:spcPct val="0"/>
              </a:spcBef>
            </a:pPr>
            <a:endParaRPr lang="en-CA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80EAE-8503-4DAD-9F3B-0D930AF9287E}" type="slidenum">
              <a:rPr lang="en-CA" smtClean="0"/>
              <a:pPr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096199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0F60-B780-4DE1-A88F-C709BD8BDF2C}" type="slidenum">
              <a:rPr lang="en-CA" smtClean="0"/>
              <a:pPr/>
              <a:t>‹#›</a:t>
            </a:fld>
            <a:endParaRPr lang="en-CA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152381" cy="13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6677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0F60-B780-4DE1-A88F-C709BD8BDF2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7" name="Rectangle 6"/>
          <p:cNvSpPr/>
          <p:nvPr userDrawn="1"/>
        </p:nvSpPr>
        <p:spPr>
          <a:xfrm>
            <a:off x="0" y="6744678"/>
            <a:ext cx="12192000" cy="113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13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</p:spTree>
    <p:extLst>
      <p:ext uri="{BB962C8B-B14F-4D97-AF65-F5344CB8AC3E}">
        <p14:creationId xmlns:p14="http://schemas.microsoft.com/office/powerpoint/2010/main" xmlns="" val="2724866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0F60-B780-4DE1-A88F-C709BD8BDF2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7" name="Rectangle 6"/>
          <p:cNvSpPr/>
          <p:nvPr userDrawn="1"/>
        </p:nvSpPr>
        <p:spPr>
          <a:xfrm>
            <a:off x="0" y="6744678"/>
            <a:ext cx="12192000" cy="113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13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</p:spTree>
    <p:extLst>
      <p:ext uri="{BB962C8B-B14F-4D97-AF65-F5344CB8AC3E}">
        <p14:creationId xmlns:p14="http://schemas.microsoft.com/office/powerpoint/2010/main" xmlns="" val="1580169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760" y="146829"/>
            <a:ext cx="9555480" cy="1325563"/>
          </a:xfrm>
        </p:spPr>
        <p:txBody>
          <a:bodyPr/>
          <a:lstStyle>
            <a:lvl1pPr>
              <a:defRPr b="1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988040" cy="4351338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152381" cy="1380952"/>
          </a:xfrm>
          <a:prstGeom prst="rect">
            <a:avLst/>
          </a:prstGeom>
        </p:spPr>
      </p:pic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353800" y="6311900"/>
            <a:ext cx="683079" cy="365125"/>
          </a:xfrm>
        </p:spPr>
        <p:txBody>
          <a:bodyPr/>
          <a:lstStyle/>
          <a:p>
            <a:fld id="{682F0F60-B780-4DE1-A88F-C709BD8BDF2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6" name="Rectangle 5"/>
          <p:cNvSpPr/>
          <p:nvPr userDrawn="1"/>
        </p:nvSpPr>
        <p:spPr>
          <a:xfrm>
            <a:off x="0" y="6744678"/>
            <a:ext cx="12192000" cy="113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13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</p:spTree>
    <p:extLst>
      <p:ext uri="{BB962C8B-B14F-4D97-AF65-F5344CB8AC3E}">
        <p14:creationId xmlns:p14="http://schemas.microsoft.com/office/powerpoint/2010/main" xmlns="" val="2283026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0F60-B780-4DE1-A88F-C709BD8BDF2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7" name="Rectangle 6"/>
          <p:cNvSpPr/>
          <p:nvPr userDrawn="1"/>
        </p:nvSpPr>
        <p:spPr>
          <a:xfrm>
            <a:off x="0" y="6744678"/>
            <a:ext cx="12192000" cy="113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13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</p:spTree>
    <p:extLst>
      <p:ext uri="{BB962C8B-B14F-4D97-AF65-F5344CB8AC3E}">
        <p14:creationId xmlns:p14="http://schemas.microsoft.com/office/powerpoint/2010/main" xmlns="" val="225312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aseline="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aseline="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353800" y="6311900"/>
            <a:ext cx="683079" cy="365125"/>
          </a:xfrm>
        </p:spPr>
        <p:txBody>
          <a:bodyPr/>
          <a:lstStyle/>
          <a:p>
            <a:fld id="{682F0F60-B780-4DE1-A88F-C709BD8BDF2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6" name="Rectangle 5"/>
          <p:cNvSpPr/>
          <p:nvPr userDrawn="1"/>
        </p:nvSpPr>
        <p:spPr>
          <a:xfrm>
            <a:off x="0" y="6744678"/>
            <a:ext cx="12192000" cy="113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13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</p:spTree>
    <p:extLst>
      <p:ext uri="{BB962C8B-B14F-4D97-AF65-F5344CB8AC3E}">
        <p14:creationId xmlns:p14="http://schemas.microsoft.com/office/powerpoint/2010/main" xmlns="" val="99129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0F60-B780-4DE1-A88F-C709BD8BDF2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0" name="Rectangle 9"/>
          <p:cNvSpPr/>
          <p:nvPr userDrawn="1"/>
        </p:nvSpPr>
        <p:spPr>
          <a:xfrm>
            <a:off x="0" y="6744678"/>
            <a:ext cx="12192000" cy="113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113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</p:spTree>
    <p:extLst>
      <p:ext uri="{BB962C8B-B14F-4D97-AF65-F5344CB8AC3E}">
        <p14:creationId xmlns:p14="http://schemas.microsoft.com/office/powerpoint/2010/main" xmlns="" val="255308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0F60-B780-4DE1-A88F-C709BD8BDF2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6" name="Rectangle 5"/>
          <p:cNvSpPr/>
          <p:nvPr userDrawn="1"/>
        </p:nvSpPr>
        <p:spPr>
          <a:xfrm>
            <a:off x="0" y="6744678"/>
            <a:ext cx="12192000" cy="113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13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</p:spTree>
    <p:extLst>
      <p:ext uri="{BB962C8B-B14F-4D97-AF65-F5344CB8AC3E}">
        <p14:creationId xmlns:p14="http://schemas.microsoft.com/office/powerpoint/2010/main" xmlns="" val="4251053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0F60-B780-4DE1-A88F-C709BD8BDF2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5" name="Rectangle 4"/>
          <p:cNvSpPr/>
          <p:nvPr userDrawn="1"/>
        </p:nvSpPr>
        <p:spPr>
          <a:xfrm>
            <a:off x="0" y="6744678"/>
            <a:ext cx="12192000" cy="113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113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</p:spTree>
    <p:extLst>
      <p:ext uri="{BB962C8B-B14F-4D97-AF65-F5344CB8AC3E}">
        <p14:creationId xmlns:p14="http://schemas.microsoft.com/office/powerpoint/2010/main" xmlns="" val="1423531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0F60-B780-4DE1-A88F-C709BD8BDF2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Rectangle 7"/>
          <p:cNvSpPr/>
          <p:nvPr userDrawn="1"/>
        </p:nvSpPr>
        <p:spPr>
          <a:xfrm>
            <a:off x="0" y="6744678"/>
            <a:ext cx="12192000" cy="113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113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</p:spTree>
    <p:extLst>
      <p:ext uri="{BB962C8B-B14F-4D97-AF65-F5344CB8AC3E}">
        <p14:creationId xmlns:p14="http://schemas.microsoft.com/office/powerpoint/2010/main" xmlns="" val="4049203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0F60-B780-4DE1-A88F-C709BD8BDF2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Rectangle 7"/>
          <p:cNvSpPr/>
          <p:nvPr userDrawn="1"/>
        </p:nvSpPr>
        <p:spPr>
          <a:xfrm>
            <a:off x="0" y="6744678"/>
            <a:ext cx="12192000" cy="113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113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</p:spTree>
    <p:extLst>
      <p:ext uri="{BB962C8B-B14F-4D97-AF65-F5344CB8AC3E}">
        <p14:creationId xmlns:p14="http://schemas.microsoft.com/office/powerpoint/2010/main" xmlns="" val="2628649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7014" y="365125"/>
            <a:ext cx="911678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F0F60-B780-4DE1-A88F-C709BD8BDF2C}" type="slidenum">
              <a:rPr lang="en-CA" smtClean="0"/>
              <a:pPr/>
              <a:t>‹#›</a:t>
            </a:fld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2152381" cy="13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3075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53800" y="7070441"/>
            <a:ext cx="683079" cy="365125"/>
          </a:xfrm>
        </p:spPr>
        <p:txBody>
          <a:bodyPr/>
          <a:lstStyle/>
          <a:p>
            <a:fld id="{682F0F60-B780-4DE1-A88F-C709BD8BDF2C}" type="slidenum">
              <a:rPr lang="en-CA" smtClean="0"/>
              <a:pPr/>
              <a:t>1</a:t>
            </a:fld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72" y="71983"/>
            <a:ext cx="12189728" cy="672147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2657" y="71983"/>
            <a:ext cx="12168958" cy="6721478"/>
          </a:xfrm>
          <a:prstGeom prst="rect">
            <a:avLst/>
          </a:prstGeom>
          <a:solidFill>
            <a:srgbClr val="7F7F7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7" name="Group 6"/>
          <p:cNvGrpSpPr/>
          <p:nvPr/>
        </p:nvGrpSpPr>
        <p:grpSpPr>
          <a:xfrm>
            <a:off x="170900" y="373018"/>
            <a:ext cx="1894518" cy="1704622"/>
            <a:chOff x="316088" y="191029"/>
            <a:chExt cx="1894518" cy="1704622"/>
          </a:xfrm>
          <a:effectLst/>
        </p:grpSpPr>
        <p:sp>
          <p:nvSpPr>
            <p:cNvPr id="8" name="Freeform 7"/>
            <p:cNvSpPr/>
            <p:nvPr/>
          </p:nvSpPr>
          <p:spPr>
            <a:xfrm>
              <a:off x="948267" y="835378"/>
              <a:ext cx="1027289" cy="801511"/>
            </a:xfrm>
            <a:custGeom>
              <a:avLst/>
              <a:gdLst>
                <a:gd name="connsiteX0" fmla="*/ 1027289 w 1027289"/>
                <a:gd name="connsiteY0" fmla="*/ 801511 h 801511"/>
                <a:gd name="connsiteX1" fmla="*/ 33866 w 1027289"/>
                <a:gd name="connsiteY1" fmla="*/ 801511 h 801511"/>
                <a:gd name="connsiteX2" fmla="*/ 0 w 1027289"/>
                <a:gd name="connsiteY2" fmla="*/ 395111 h 801511"/>
                <a:gd name="connsiteX3" fmla="*/ 519289 w 1027289"/>
                <a:gd name="connsiteY3" fmla="*/ 0 h 801511"/>
                <a:gd name="connsiteX4" fmla="*/ 993422 w 1027289"/>
                <a:gd name="connsiteY4" fmla="*/ 462844 h 801511"/>
                <a:gd name="connsiteX5" fmla="*/ 1027289 w 1027289"/>
                <a:gd name="connsiteY5" fmla="*/ 801511 h 801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7289" h="801511">
                  <a:moveTo>
                    <a:pt x="1027289" y="801511"/>
                  </a:moveTo>
                  <a:lnTo>
                    <a:pt x="33866" y="801511"/>
                  </a:lnTo>
                  <a:lnTo>
                    <a:pt x="0" y="395111"/>
                  </a:lnTo>
                  <a:lnTo>
                    <a:pt x="519289" y="0"/>
                  </a:lnTo>
                  <a:lnTo>
                    <a:pt x="993422" y="462844"/>
                  </a:lnTo>
                  <a:lnTo>
                    <a:pt x="1027289" y="8015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688"/>
            <a:stretch/>
          </p:blipFill>
          <p:spPr>
            <a:xfrm>
              <a:off x="316088" y="191029"/>
              <a:ext cx="1894518" cy="1704622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" b="-20987"/>
          <a:stretch/>
        </p:blipFill>
        <p:spPr>
          <a:xfrm>
            <a:off x="399675" y="5550968"/>
            <a:ext cx="1834096" cy="1096602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2244156" y="4914762"/>
            <a:ext cx="9144000" cy="12361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800" dirty="0" smtClean="0">
                <a:solidFill>
                  <a:schemeClr val="bg1"/>
                </a:solidFill>
                <a:effectLst>
                  <a:outerShdw blurRad="38100" dist="63500" dir="2700000" algn="tl">
                    <a:srgbClr val="000000">
                      <a:alpha val="70000"/>
                    </a:srgbClr>
                  </a:outerShdw>
                </a:effectLst>
              </a:rPr>
              <a:t>Prepared for </a:t>
            </a:r>
            <a:br>
              <a:rPr lang="en-CA" sz="2800" dirty="0" smtClean="0">
                <a:solidFill>
                  <a:schemeClr val="bg1"/>
                </a:solidFill>
                <a:effectLst>
                  <a:outerShdw blurRad="38100" dist="63500" dir="2700000" algn="tl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CA" sz="3200" dirty="0" smtClean="0">
                <a:solidFill>
                  <a:schemeClr val="bg1"/>
                </a:solidFill>
                <a:effectLst>
                  <a:outerShdw blurRad="38100" dist="63500" dir="2700000" algn="tl">
                    <a:srgbClr val="000000">
                      <a:alpha val="70000"/>
                    </a:srgbClr>
                  </a:outerShdw>
                </a:effectLst>
              </a:rPr>
              <a:t>Municipal Officials in British Columbia</a:t>
            </a:r>
            <a:br>
              <a:rPr lang="en-CA" sz="3200" dirty="0" smtClean="0">
                <a:solidFill>
                  <a:schemeClr val="bg1"/>
                </a:solidFill>
                <a:effectLst>
                  <a:outerShdw blurRad="38100" dist="63500" dir="2700000" algn="tl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CA" sz="2800" dirty="0" smtClean="0">
                <a:solidFill>
                  <a:schemeClr val="bg1"/>
                </a:solidFill>
                <a:effectLst>
                  <a:outerShdw blurRad="38100" dist="63500" dir="2700000" algn="tl">
                    <a:srgbClr val="000000">
                      <a:alpha val="70000"/>
                    </a:srgbClr>
                  </a:outerShdw>
                </a:effectLst>
              </a:rPr>
              <a:t>August 2017</a:t>
            </a:r>
            <a:endParaRPr lang="en-CA" sz="2800" dirty="0">
              <a:solidFill>
                <a:schemeClr val="bg1"/>
              </a:solidFill>
              <a:effectLst>
                <a:outerShdw blurRad="38100" dist="63500" dir="2700000" algn="tl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222" y="0"/>
            <a:ext cx="12202607" cy="6879055"/>
            <a:chOff x="-222" y="0"/>
            <a:chExt cx="12202607" cy="6879055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12202385" cy="96038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75000"/>
                    <a:shade val="30000"/>
                    <a:satMod val="115000"/>
                  </a:schemeClr>
                </a:gs>
                <a:gs pos="64000">
                  <a:srgbClr val="4F4F65"/>
                </a:gs>
                <a:gs pos="100000">
                  <a:srgbClr val="94919B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-222" y="6783017"/>
              <a:ext cx="12202385" cy="96038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75000"/>
                    <a:shade val="30000"/>
                    <a:satMod val="115000"/>
                  </a:schemeClr>
                </a:gs>
                <a:gs pos="64000">
                  <a:srgbClr val="4F4F65"/>
                </a:gs>
                <a:gs pos="100000">
                  <a:srgbClr val="94919B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6" name="Title 1"/>
          <p:cNvSpPr txBox="1">
            <a:spLocks/>
          </p:cNvSpPr>
          <p:nvPr/>
        </p:nvSpPr>
        <p:spPr>
          <a:xfrm>
            <a:off x="2075803" y="1260885"/>
            <a:ext cx="9971461" cy="8820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6">
                    <a:lumMod val="5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CA" i="1" dirty="0" smtClean="0">
                <a:solidFill>
                  <a:schemeClr val="bg1"/>
                </a:solidFill>
              </a:rPr>
              <a:t>Factory-Built Housing in </a:t>
            </a:r>
            <a:r>
              <a:rPr lang="en-CA" i="1" dirty="0">
                <a:solidFill>
                  <a:schemeClr val="bg1"/>
                </a:solidFill>
              </a:rPr>
              <a:t>Canada – Evolution, Regulatory Requirements and Confirmation of Compliance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065416" y="3042957"/>
            <a:ext cx="9971461" cy="1037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6">
                    <a:lumMod val="5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CA" i="1" dirty="0">
                <a:solidFill>
                  <a:schemeClr val="bg1"/>
                </a:solidFill>
              </a:rPr>
              <a:t>Module </a:t>
            </a:r>
            <a:r>
              <a:rPr lang="en-CA" i="1" dirty="0" smtClean="0">
                <a:solidFill>
                  <a:schemeClr val="bg1"/>
                </a:solidFill>
              </a:rPr>
              <a:t>8:Take-Aways</a:t>
            </a:r>
            <a:endParaRPr lang="en-CA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5997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1620"/>
    </mc:Choice>
    <mc:Fallback>
      <p:transition spd="slow" advTm="1162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9979" y="534838"/>
            <a:ext cx="9555480" cy="786136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rgbClr val="1B671F"/>
                </a:solidFill>
              </a:rPr>
              <a:t>Modules</a:t>
            </a:r>
            <a:endParaRPr lang="en-CA" dirty="0">
              <a:solidFill>
                <a:srgbClr val="1B671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0F60-B780-4DE1-A88F-C709BD8BDF2C}" type="slidenum">
              <a:rPr lang="en-CA" smtClean="0"/>
              <a:pPr/>
              <a:t>2</a:t>
            </a:fld>
            <a:endParaRPr lang="en-CA"/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>
          <a:xfrm>
            <a:off x="11252251" y="6307667"/>
            <a:ext cx="6830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mtClean="0"/>
              <a:t>8 </a:t>
            </a:r>
            <a:r>
              <a:rPr lang="en-CA" dirty="0" smtClean="0"/>
              <a:t>-</a:t>
            </a:r>
            <a:endParaRPr lang="en-CA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249978" y="1479666"/>
            <a:ext cx="9685352" cy="4149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spcBef>
                <a:spcPct val="20000"/>
              </a:spcBef>
              <a:buFont typeface="+mj-lt"/>
              <a:buAutoNum type="arabicPeriod"/>
            </a:pPr>
            <a:r>
              <a:rPr lang="en-CA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Who We Are – </a:t>
            </a:r>
            <a:r>
              <a:rPr lang="en-CA" alt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CHBA-MOD </a:t>
            </a:r>
            <a:r>
              <a:rPr lang="en-CA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and </a:t>
            </a:r>
            <a:r>
              <a:rPr lang="en-CA" alt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MHABC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</a:pPr>
            <a:r>
              <a:rPr lang="en-CA" alt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Factory-Built Housin</a:t>
            </a:r>
            <a:r>
              <a:rPr lang="en-CA" alt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g - </a:t>
            </a:r>
            <a:r>
              <a:rPr lang="en-CA" alt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Then </a:t>
            </a:r>
            <a:r>
              <a:rPr lang="en-CA" alt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and Now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</a:pPr>
            <a:r>
              <a:rPr lang="en-CA" alt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The Industry</a:t>
            </a:r>
          </a:p>
          <a:p>
            <a:pPr marL="514350" indent="-514350" eaLnBrk="0" hangingPunct="0">
              <a:spcBef>
                <a:spcPts val="800"/>
              </a:spcBef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Applicable Technical Requirements</a:t>
            </a:r>
          </a:p>
          <a:p>
            <a:pPr marL="514350" indent="-514350" eaLnBrk="0" hangingPunct="0">
              <a:spcBef>
                <a:spcPts val="800"/>
              </a:spcBef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Facilitating Compliance</a:t>
            </a:r>
          </a:p>
          <a:p>
            <a:pPr marL="514350" indent="-514350" eaLnBrk="0" hangingPunct="0">
              <a:spcBef>
                <a:spcPts val="800"/>
              </a:spcBef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Confirming Compliance</a:t>
            </a:r>
          </a:p>
          <a:p>
            <a:pPr marL="514350" indent="-514350" eaLnBrk="0" hangingPunct="0">
              <a:spcBef>
                <a:spcPts val="800"/>
              </a:spcBef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Challenges</a:t>
            </a:r>
          </a:p>
          <a:p>
            <a:pPr marL="514350" indent="-514350" eaLnBrk="0" hangingPunct="0">
              <a:spcBef>
                <a:spcPts val="800"/>
              </a:spcBef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Take-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Aways</a:t>
            </a:r>
            <a:endParaRPr lang="en-US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  <a:buFont typeface="Times" panose="02020603050405020304" pitchFamily="18" charset="0"/>
              <a:buChar char="•"/>
            </a:pPr>
            <a:endParaRPr lang="en-CA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-222" y="0"/>
            <a:ext cx="12202607" cy="6866985"/>
            <a:chOff x="-222" y="0"/>
            <a:chExt cx="12202607" cy="6866985"/>
          </a:xfrm>
        </p:grpSpPr>
        <p:grpSp>
          <p:nvGrpSpPr>
            <p:cNvPr id="12" name="Group 11"/>
            <p:cNvGrpSpPr/>
            <p:nvPr/>
          </p:nvGrpSpPr>
          <p:grpSpPr>
            <a:xfrm>
              <a:off x="178664" y="191044"/>
              <a:ext cx="1969765" cy="1477918"/>
              <a:chOff x="4947459" y="1320974"/>
              <a:chExt cx="5882652" cy="4413764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4947459" y="1320974"/>
                <a:ext cx="5825739" cy="42550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947459" y="1443145"/>
                <a:ext cx="5882652" cy="4291593"/>
              </a:xfrm>
              <a:prstGeom prst="rect">
                <a:avLst/>
              </a:prstGeom>
            </p:spPr>
          </p:pic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98368" y="5454505"/>
              <a:ext cx="1209438" cy="853162"/>
            </a:xfrm>
            <a:prstGeom prst="rect">
              <a:avLst/>
            </a:prstGeom>
          </p:spPr>
        </p:pic>
        <p:grpSp>
          <p:nvGrpSpPr>
            <p:cNvPr id="14" name="Group 13"/>
            <p:cNvGrpSpPr/>
            <p:nvPr/>
          </p:nvGrpSpPr>
          <p:grpSpPr>
            <a:xfrm>
              <a:off x="-222" y="0"/>
              <a:ext cx="12202607" cy="6866985"/>
              <a:chOff x="-222" y="0"/>
              <a:chExt cx="12202607" cy="6866985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-222" y="6757257"/>
                <a:ext cx="12202385" cy="10972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0" y="0"/>
                <a:ext cx="12202385" cy="9603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265920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9979" y="534838"/>
            <a:ext cx="9555480" cy="786136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rgbClr val="1B671F"/>
                </a:solidFill>
              </a:rPr>
              <a:t>Take-</a:t>
            </a:r>
            <a:r>
              <a:rPr lang="en-CA" dirty="0" err="1" smtClean="0">
                <a:solidFill>
                  <a:srgbClr val="1B671F"/>
                </a:solidFill>
              </a:rPr>
              <a:t>Aways</a:t>
            </a:r>
            <a:endParaRPr lang="en-CA" dirty="0">
              <a:solidFill>
                <a:srgbClr val="1B671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9978" y="1320974"/>
            <a:ext cx="9942022" cy="4990925"/>
          </a:xfrm>
        </p:spPr>
        <p:txBody>
          <a:bodyPr>
            <a:normAutofit/>
          </a:bodyPr>
          <a:lstStyle/>
          <a:p>
            <a:pPr marL="407988" indent="-407988" eaLnBrk="0" hangingPunct="0">
              <a:spcBef>
                <a:spcPts val="800"/>
              </a:spcBef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Prefabricated buildings have come a long way. </a:t>
            </a:r>
          </a:p>
          <a:p>
            <a:pPr marL="971550" lvl="1" indent="-514350" eaLnBrk="0" hangingPunct="0">
              <a:spcBef>
                <a:spcPts val="200"/>
              </a:spcBef>
              <a:buFont typeface="+mj-lt"/>
              <a:buAutoNum type="alphaLcParenR"/>
              <a:defRPr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 % of single family homes are prefabricated</a:t>
            </a:r>
          </a:p>
          <a:p>
            <a:pPr marL="971550" lvl="1" indent="-514350" eaLnBrk="0" hangingPunct="0">
              <a:spcBef>
                <a:spcPts val="200"/>
              </a:spcBef>
              <a:buFont typeface="+mj-lt"/>
              <a:buAutoNum type="alphaLcParenR"/>
              <a:defRPr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factory-builders are among Canada’s leaders in </a:t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energy efficiency and sustainability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0" hangingPunct="0">
              <a:spcBef>
                <a:spcPts val="800"/>
              </a:spcBef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site work must comply with the BCBC.</a:t>
            </a:r>
          </a:p>
          <a:p>
            <a:pPr marL="457200" indent="-457200" eaLnBrk="0" hangingPunct="0">
              <a:spcBef>
                <a:spcPts val="800"/>
              </a:spcBef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In-factory work must comply with </a:t>
            </a:r>
          </a:p>
          <a:p>
            <a:pPr marL="971550" lvl="1" indent="-514350" eaLnBrk="0" hangingPunct="0">
              <a:spcBef>
                <a:spcPts val="200"/>
              </a:spcBef>
              <a:buFont typeface="+mj-lt"/>
              <a:buAutoNum type="alphaLcParenR"/>
              <a:defRPr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BCBC </a:t>
            </a:r>
          </a:p>
          <a:p>
            <a:pPr marL="457200" lvl="1" indent="0" eaLnBrk="0" hangingPunct="0">
              <a:spcBef>
                <a:spcPts val="200"/>
              </a:spcBef>
              <a:buNone/>
              <a:defRPr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OR </a:t>
            </a:r>
          </a:p>
          <a:p>
            <a:pPr marL="457200" lvl="1" indent="0" eaLnBrk="0" hangingPunct="0">
              <a:spcBef>
                <a:spcPts val="200"/>
              </a:spcBef>
              <a:buNone/>
              <a:defRPr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	CSA Z240 MH Series Manufactured Homes.</a:t>
            </a:r>
          </a:p>
          <a:p>
            <a:pPr marL="457200" indent="-457200" eaLnBrk="0" hangingPunct="0">
              <a:spcBef>
                <a:spcPts val="800"/>
              </a:spcBef>
              <a:buFont typeface="+mj-lt"/>
              <a:buAutoNum type="arabicPeriod"/>
              <a:defRPr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only significant difference between BCBC-compliant homes and CSA Z240 MH Series homes is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somewhat less energy efficiency. </a:t>
            </a:r>
          </a:p>
          <a:p>
            <a:pPr marL="457200" indent="-457200" eaLnBrk="0" hangingPunct="0">
              <a:spcBef>
                <a:spcPts val="800"/>
              </a:spcBef>
              <a:buFont typeface="+mj-lt"/>
              <a:buAutoNum type="arabicPeriod"/>
              <a:defRPr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Foundations and anchorage complying with </a:t>
            </a:r>
            <a:r>
              <a:rPr lang="en-US" sz="2400" dirty="0" smtClean="0">
                <a:solidFill>
                  <a:srgbClr val="1B6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CSA </a:t>
            </a:r>
            <a:r>
              <a:rPr lang="en-US" sz="2400" dirty="0">
                <a:solidFill>
                  <a:srgbClr val="1B6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Z240.10.1 Site Preparation, Foundation and Anchorage of Buildings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comply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BCBC</a:t>
            </a:r>
          </a:p>
          <a:p>
            <a:pPr marL="457200" indent="-457200" eaLnBrk="0" hangingPunct="0">
              <a:spcBef>
                <a:spcPts val="800"/>
              </a:spcBef>
              <a:buFont typeface="+mj-lt"/>
              <a:buAutoNum type="arabicPeriod"/>
              <a:defRPr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eaLnBrk="0" hangingPunct="0">
              <a:spcBef>
                <a:spcPts val="800"/>
              </a:spcBef>
              <a:buNone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53800" y="6311900"/>
            <a:ext cx="683079" cy="365125"/>
          </a:xfrm>
        </p:spPr>
        <p:txBody>
          <a:bodyPr/>
          <a:lstStyle/>
          <a:p>
            <a:fld id="{58E8C570-C08B-481B-BFD7-211B106B94CC}" type="slidenum">
              <a:rPr lang="en-CA" smtClean="0"/>
              <a:pPr/>
              <a:t>3</a:t>
            </a:fld>
            <a:endParaRPr lang="en-CA" dirty="0"/>
          </a:p>
        </p:txBody>
      </p:sp>
      <p:sp>
        <p:nvSpPr>
          <p:cNvPr id="22" name="Slide Number Placeholder 3"/>
          <p:cNvSpPr txBox="1">
            <a:spLocks/>
          </p:cNvSpPr>
          <p:nvPr/>
        </p:nvSpPr>
        <p:spPr>
          <a:xfrm>
            <a:off x="11252251" y="6307667"/>
            <a:ext cx="6830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/>
              <a:t>8 -</a:t>
            </a:r>
            <a:endParaRPr lang="en-CA" dirty="0"/>
          </a:p>
        </p:txBody>
      </p:sp>
      <p:sp>
        <p:nvSpPr>
          <p:cNvPr id="9" name="TextBox 8"/>
          <p:cNvSpPr txBox="1"/>
          <p:nvPr/>
        </p:nvSpPr>
        <p:spPr>
          <a:xfrm rot="19502847">
            <a:off x="36396" y="3905927"/>
            <a:ext cx="2676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</a:rPr>
              <a:t>Compliance</a:t>
            </a:r>
            <a:endParaRPr lang="en-CA" sz="2800" b="1" i="1" dirty="0">
              <a:solidFill>
                <a:srgbClr val="FF0000"/>
              </a:solidFill>
            </a:endParaRPr>
          </a:p>
        </p:txBody>
      </p:sp>
      <p:sp>
        <p:nvSpPr>
          <p:cNvPr id="10" name="Left Brace 9"/>
          <p:cNvSpPr/>
          <p:nvPr/>
        </p:nvSpPr>
        <p:spPr>
          <a:xfrm>
            <a:off x="1992086" y="2514600"/>
            <a:ext cx="257893" cy="3615051"/>
          </a:xfrm>
          <a:prstGeom prst="leftBrace">
            <a:avLst/>
          </a:prstGeom>
          <a:ln w="28575">
            <a:solidFill>
              <a:srgbClr val="1B67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11" name="Group 10"/>
          <p:cNvGrpSpPr/>
          <p:nvPr/>
        </p:nvGrpSpPr>
        <p:grpSpPr>
          <a:xfrm>
            <a:off x="-222" y="0"/>
            <a:ext cx="12202607" cy="6866985"/>
            <a:chOff x="-222" y="0"/>
            <a:chExt cx="12202607" cy="6866985"/>
          </a:xfrm>
        </p:grpSpPr>
        <p:grpSp>
          <p:nvGrpSpPr>
            <p:cNvPr id="12" name="Group 11"/>
            <p:cNvGrpSpPr/>
            <p:nvPr/>
          </p:nvGrpSpPr>
          <p:grpSpPr>
            <a:xfrm>
              <a:off x="178664" y="191044"/>
              <a:ext cx="1969765" cy="1477918"/>
              <a:chOff x="4947459" y="1320974"/>
              <a:chExt cx="5882652" cy="4413764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4947459" y="1320974"/>
                <a:ext cx="5825739" cy="42550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947459" y="1443145"/>
                <a:ext cx="5882652" cy="4291593"/>
              </a:xfrm>
              <a:prstGeom prst="rect">
                <a:avLst/>
              </a:prstGeom>
            </p:spPr>
          </p:pic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98368" y="5454505"/>
              <a:ext cx="1209438" cy="853162"/>
            </a:xfrm>
            <a:prstGeom prst="rect">
              <a:avLst/>
            </a:prstGeom>
          </p:spPr>
        </p:pic>
        <p:grpSp>
          <p:nvGrpSpPr>
            <p:cNvPr id="14" name="Group 13"/>
            <p:cNvGrpSpPr/>
            <p:nvPr/>
          </p:nvGrpSpPr>
          <p:grpSpPr>
            <a:xfrm>
              <a:off x="-222" y="0"/>
              <a:ext cx="12202607" cy="6866985"/>
              <a:chOff x="-222" y="0"/>
              <a:chExt cx="12202607" cy="6866985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-222" y="6757257"/>
                <a:ext cx="12202385" cy="10972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0" y="0"/>
                <a:ext cx="12202385" cy="9603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289125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9979" y="534838"/>
            <a:ext cx="9555480" cy="786136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rgbClr val="1B671F"/>
                </a:solidFill>
              </a:rPr>
              <a:t>Take-</a:t>
            </a:r>
            <a:r>
              <a:rPr lang="en-CA" dirty="0" err="1" smtClean="0">
                <a:solidFill>
                  <a:srgbClr val="1B671F"/>
                </a:solidFill>
              </a:rPr>
              <a:t>Aways</a:t>
            </a:r>
            <a:endParaRPr lang="en-CA" dirty="0">
              <a:solidFill>
                <a:srgbClr val="1B671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9978" y="1463923"/>
            <a:ext cx="9387840" cy="4302395"/>
          </a:xfrm>
        </p:spPr>
        <p:txBody>
          <a:bodyPr>
            <a:normAutofit/>
          </a:bodyPr>
          <a:lstStyle/>
          <a:p>
            <a:pPr marL="514350" indent="-514350" eaLnBrk="0" hangingPunct="0">
              <a:spcBef>
                <a:spcPts val="800"/>
              </a:spcBef>
              <a:buFont typeface="+mj-lt"/>
              <a:buAutoNum type="arabicPeriod" startAt="6"/>
              <a:defRPr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Certification has long been accepted as a means for confirming acceptability of building products – </a:t>
            </a:r>
            <a:b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certification of buildings, modules and panels in accordance with </a:t>
            </a:r>
            <a:r>
              <a:rPr lang="en-US" sz="2400" dirty="0" smtClean="0">
                <a:solidFill>
                  <a:srgbClr val="1B6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CSA A277 Procedure for certification of Prefabricated Buildings, Modules and Panels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no different</a:t>
            </a:r>
          </a:p>
          <a:p>
            <a:pPr marL="514350" indent="-514350" eaLnBrk="0" hangingPunct="0">
              <a:spcBef>
                <a:spcPts val="800"/>
              </a:spcBef>
              <a:buFont typeface="+mj-lt"/>
              <a:buAutoNum type="arabicPeriod" startAt="6"/>
              <a:defRPr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In-factory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 control is notably better than on-site </a:t>
            </a:r>
            <a:endPara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eaLnBrk="0" hangingPunct="0">
              <a:spcBef>
                <a:spcPts val="800"/>
              </a:spcBef>
              <a:buFont typeface="+mj-lt"/>
              <a:buAutoNum type="arabicPeriod" startAt="8"/>
              <a:defRPr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local authority should confirm certification and compliance with location-specific requirements – </a:t>
            </a:r>
            <a:b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labels and specification sheets</a:t>
            </a:r>
          </a:p>
          <a:p>
            <a:pPr marL="514350" indent="-514350" eaLnBrk="0" hangingPunct="0">
              <a:spcBef>
                <a:spcPts val="800"/>
              </a:spcBef>
              <a:buFont typeface="+mj-lt"/>
              <a:buAutoNum type="arabicPeriod" startAt="8"/>
              <a:defRPr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local authority can reject non-compliant products, whether they are designed to the BCBC or CSA Z240 MH Series </a:t>
            </a:r>
            <a:r>
              <a:rPr lang="en-US" sz="2400" i="1" dirty="0">
                <a:solidFill>
                  <a:srgbClr val="1B6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Manufactured Homes</a:t>
            </a:r>
          </a:p>
          <a:p>
            <a:pPr marL="514350" indent="-514350" eaLnBrk="0" hangingPunct="0">
              <a:spcBef>
                <a:spcPts val="800"/>
              </a:spcBef>
              <a:buFont typeface="+mj-lt"/>
              <a:buAutoNum type="arabicPeriod" startAt="6"/>
              <a:defRPr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eaLnBrk="0" hangingPunct="0">
              <a:spcBef>
                <a:spcPts val="800"/>
              </a:spcBef>
              <a:buFont typeface="+mj-lt"/>
              <a:buAutoNum type="arabicPeriod" startAt="6"/>
              <a:defRPr/>
            </a:pPr>
            <a:endParaRPr lang="en-CA" altLang="en-US" sz="2400" dirty="0">
              <a:latin typeface="Arial" panose="020B0604020202020204" pitchFamily="34" charset="0"/>
            </a:endParaRPr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53800" y="6311900"/>
            <a:ext cx="683079" cy="365125"/>
          </a:xfrm>
        </p:spPr>
        <p:txBody>
          <a:bodyPr/>
          <a:lstStyle/>
          <a:p>
            <a:fld id="{58E8C570-C08B-481B-BFD7-211B106B94CC}" type="slidenum">
              <a:rPr lang="en-CA" smtClean="0"/>
              <a:pPr/>
              <a:t>4</a:t>
            </a:fld>
            <a:endParaRPr lang="en-CA" dirty="0"/>
          </a:p>
        </p:txBody>
      </p:sp>
      <p:sp>
        <p:nvSpPr>
          <p:cNvPr id="22" name="Slide Number Placeholder 3"/>
          <p:cNvSpPr txBox="1">
            <a:spLocks/>
          </p:cNvSpPr>
          <p:nvPr/>
        </p:nvSpPr>
        <p:spPr>
          <a:xfrm>
            <a:off x="11252251" y="6307667"/>
            <a:ext cx="6830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/>
              <a:t>8 -</a:t>
            </a:r>
            <a:endParaRPr lang="en-CA" dirty="0"/>
          </a:p>
        </p:txBody>
      </p:sp>
      <p:sp>
        <p:nvSpPr>
          <p:cNvPr id="9" name="TextBox 8"/>
          <p:cNvSpPr txBox="1"/>
          <p:nvPr/>
        </p:nvSpPr>
        <p:spPr>
          <a:xfrm rot="19502847">
            <a:off x="-152296" y="2441808"/>
            <a:ext cx="26763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</a:rPr>
              <a:t>    Certification &amp;</a:t>
            </a:r>
            <a:br>
              <a:rPr lang="en-US" sz="2800" b="1" i="1" dirty="0" smtClean="0">
                <a:solidFill>
                  <a:srgbClr val="FF0000"/>
                </a:solidFill>
              </a:rPr>
            </a:br>
            <a:r>
              <a:rPr lang="en-US" sz="2800" b="1" i="1" dirty="0" smtClean="0">
                <a:solidFill>
                  <a:srgbClr val="FF0000"/>
                </a:solidFill>
              </a:rPr>
              <a:t>  Confirming Compliance</a:t>
            </a:r>
            <a:endParaRPr lang="en-CA" sz="2800" b="1" i="1" dirty="0">
              <a:solidFill>
                <a:srgbClr val="FF0000"/>
              </a:solidFill>
            </a:endParaRPr>
          </a:p>
        </p:txBody>
      </p:sp>
      <p:sp>
        <p:nvSpPr>
          <p:cNvPr id="10" name="Left Brace 9"/>
          <p:cNvSpPr/>
          <p:nvPr/>
        </p:nvSpPr>
        <p:spPr>
          <a:xfrm>
            <a:off x="1926771" y="1463922"/>
            <a:ext cx="323207" cy="4302395"/>
          </a:xfrm>
          <a:prstGeom prst="leftBrace">
            <a:avLst/>
          </a:prstGeom>
          <a:ln w="28575">
            <a:solidFill>
              <a:srgbClr val="1B67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11" name="Group 10"/>
          <p:cNvGrpSpPr/>
          <p:nvPr/>
        </p:nvGrpSpPr>
        <p:grpSpPr>
          <a:xfrm>
            <a:off x="-222" y="0"/>
            <a:ext cx="12202607" cy="6866985"/>
            <a:chOff x="-222" y="0"/>
            <a:chExt cx="12202607" cy="6866985"/>
          </a:xfrm>
        </p:grpSpPr>
        <p:grpSp>
          <p:nvGrpSpPr>
            <p:cNvPr id="12" name="Group 11"/>
            <p:cNvGrpSpPr/>
            <p:nvPr/>
          </p:nvGrpSpPr>
          <p:grpSpPr>
            <a:xfrm>
              <a:off x="178664" y="191044"/>
              <a:ext cx="1969765" cy="1477918"/>
              <a:chOff x="4947459" y="1320974"/>
              <a:chExt cx="5882652" cy="4413764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4947459" y="1320974"/>
                <a:ext cx="5825739" cy="42550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947459" y="1443145"/>
                <a:ext cx="5882652" cy="4291593"/>
              </a:xfrm>
              <a:prstGeom prst="rect">
                <a:avLst/>
              </a:prstGeom>
            </p:spPr>
          </p:pic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98368" y="5454505"/>
              <a:ext cx="1209438" cy="853162"/>
            </a:xfrm>
            <a:prstGeom prst="rect">
              <a:avLst/>
            </a:prstGeom>
          </p:spPr>
        </p:pic>
        <p:grpSp>
          <p:nvGrpSpPr>
            <p:cNvPr id="14" name="Group 13"/>
            <p:cNvGrpSpPr/>
            <p:nvPr/>
          </p:nvGrpSpPr>
          <p:grpSpPr>
            <a:xfrm>
              <a:off x="-222" y="0"/>
              <a:ext cx="12202607" cy="6866985"/>
              <a:chOff x="-222" y="0"/>
              <a:chExt cx="12202607" cy="6866985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-222" y="6757257"/>
                <a:ext cx="12202385" cy="10972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0" y="0"/>
                <a:ext cx="12202385" cy="9603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63934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9979" y="534838"/>
            <a:ext cx="9555480" cy="786136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rgbClr val="1B671F"/>
                </a:solidFill>
              </a:rPr>
              <a:t>Take-</a:t>
            </a:r>
            <a:r>
              <a:rPr lang="en-CA" dirty="0" err="1" smtClean="0">
                <a:solidFill>
                  <a:srgbClr val="1B671F"/>
                </a:solidFill>
              </a:rPr>
              <a:t>Aways</a:t>
            </a:r>
            <a:endParaRPr lang="en-CA" dirty="0">
              <a:solidFill>
                <a:srgbClr val="1B671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9978" y="1463923"/>
            <a:ext cx="9387840" cy="4302395"/>
          </a:xfrm>
        </p:spPr>
        <p:txBody>
          <a:bodyPr>
            <a:normAutofit/>
          </a:bodyPr>
          <a:lstStyle/>
          <a:p>
            <a:pPr marL="514350" indent="-514350" eaLnBrk="0" hangingPunct="0">
              <a:spcBef>
                <a:spcPts val="800"/>
              </a:spcBef>
              <a:buFont typeface="+mj-lt"/>
              <a:buAutoNum type="arabicPeriod" startAt="10"/>
              <a:defRPr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no basis for land-use by-laws to discriminate against prefabricated buildings – zoning rules can differentiate based on architectural features but not on where the building is constructed</a:t>
            </a:r>
          </a:p>
          <a:p>
            <a:pPr marL="514350" indent="-514350" eaLnBrk="0" hangingPunct="0">
              <a:spcBef>
                <a:spcPts val="800"/>
              </a:spcBef>
              <a:buFont typeface="+mj-lt"/>
              <a:buAutoNum type="arabicPeriod" startAt="10"/>
              <a:defRPr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Park model trailers are not designed or constructed to be used year-round; this should be recognized in land-use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by-laws</a:t>
            </a:r>
          </a:p>
          <a:p>
            <a:pPr marL="514350" indent="-514350" eaLnBrk="0" hangingPunct="0">
              <a:spcBef>
                <a:spcPts val="800"/>
              </a:spcBef>
              <a:buFont typeface="+mj-lt"/>
              <a:buAutoNum type="arabicPeriod" startAt="10"/>
              <a:defRPr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efficiency for prefabricated buildings is a challenge especially where there are stringent transportation regulations or challenging geography  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6725" lvl="1" indent="-352425">
              <a:spcBef>
                <a:spcPct val="20000"/>
              </a:spcBef>
              <a:buNone/>
            </a:pPr>
            <a:endParaRPr lang="en-CA" altLang="en-US" sz="2800" dirty="0">
              <a:latin typeface="Arial" panose="020B0604020202020204" pitchFamily="34" charset="0"/>
            </a:endParaRPr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53800" y="6311900"/>
            <a:ext cx="683079" cy="365125"/>
          </a:xfrm>
        </p:spPr>
        <p:txBody>
          <a:bodyPr/>
          <a:lstStyle/>
          <a:p>
            <a:fld id="{58E8C570-C08B-481B-BFD7-211B106B94CC}" type="slidenum">
              <a:rPr lang="en-CA" smtClean="0"/>
              <a:pPr/>
              <a:t>5</a:t>
            </a:fld>
            <a:endParaRPr lang="en-CA" dirty="0"/>
          </a:p>
        </p:txBody>
      </p:sp>
      <p:sp>
        <p:nvSpPr>
          <p:cNvPr id="22" name="Slide Number Placeholder 3"/>
          <p:cNvSpPr txBox="1">
            <a:spLocks/>
          </p:cNvSpPr>
          <p:nvPr/>
        </p:nvSpPr>
        <p:spPr>
          <a:xfrm>
            <a:off x="11252251" y="6307667"/>
            <a:ext cx="6830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/>
              <a:t>8 -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 rot="19502847">
            <a:off x="175922" y="2613719"/>
            <a:ext cx="2114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</a:rPr>
              <a:t>Challenges</a:t>
            </a:r>
            <a:endParaRPr lang="en-CA" sz="2800" b="1" i="1" dirty="0">
              <a:solidFill>
                <a:srgbClr val="FF0000"/>
              </a:solidFill>
            </a:endParaRPr>
          </a:p>
        </p:txBody>
      </p:sp>
      <p:sp>
        <p:nvSpPr>
          <p:cNvPr id="5" name="Left Brace 4"/>
          <p:cNvSpPr/>
          <p:nvPr/>
        </p:nvSpPr>
        <p:spPr>
          <a:xfrm>
            <a:off x="1910443" y="1463923"/>
            <a:ext cx="339535" cy="3091748"/>
          </a:xfrm>
          <a:prstGeom prst="leftBrace">
            <a:avLst/>
          </a:prstGeom>
          <a:ln w="28575">
            <a:solidFill>
              <a:srgbClr val="1B67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11" name="Group 10"/>
          <p:cNvGrpSpPr/>
          <p:nvPr/>
        </p:nvGrpSpPr>
        <p:grpSpPr>
          <a:xfrm>
            <a:off x="-222" y="0"/>
            <a:ext cx="12202607" cy="6866985"/>
            <a:chOff x="-222" y="0"/>
            <a:chExt cx="12202607" cy="6866985"/>
          </a:xfrm>
        </p:grpSpPr>
        <p:grpSp>
          <p:nvGrpSpPr>
            <p:cNvPr id="12" name="Group 11"/>
            <p:cNvGrpSpPr/>
            <p:nvPr/>
          </p:nvGrpSpPr>
          <p:grpSpPr>
            <a:xfrm>
              <a:off x="178664" y="191044"/>
              <a:ext cx="1969765" cy="1477918"/>
              <a:chOff x="4947459" y="1320974"/>
              <a:chExt cx="5882652" cy="4413764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4947459" y="1320974"/>
                <a:ext cx="5825739" cy="42550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947459" y="1443145"/>
                <a:ext cx="5882652" cy="4291593"/>
              </a:xfrm>
              <a:prstGeom prst="rect">
                <a:avLst/>
              </a:prstGeom>
            </p:spPr>
          </p:pic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98368" y="5454505"/>
              <a:ext cx="1209438" cy="853162"/>
            </a:xfrm>
            <a:prstGeom prst="rect">
              <a:avLst/>
            </a:prstGeom>
          </p:spPr>
        </p:pic>
        <p:grpSp>
          <p:nvGrpSpPr>
            <p:cNvPr id="14" name="Group 13"/>
            <p:cNvGrpSpPr/>
            <p:nvPr/>
          </p:nvGrpSpPr>
          <p:grpSpPr>
            <a:xfrm>
              <a:off x="-222" y="0"/>
              <a:ext cx="12202607" cy="6866985"/>
              <a:chOff x="-222" y="0"/>
              <a:chExt cx="12202607" cy="6866985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-222" y="6757257"/>
                <a:ext cx="12202385" cy="10972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0" y="0"/>
                <a:ext cx="12202385" cy="9603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206269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9979" y="534838"/>
            <a:ext cx="9555480" cy="786136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rgbClr val="1B671F"/>
                </a:solidFill>
              </a:rPr>
              <a:t>Take-</a:t>
            </a:r>
            <a:r>
              <a:rPr lang="en-CA" dirty="0" err="1" smtClean="0">
                <a:solidFill>
                  <a:srgbClr val="1B671F"/>
                </a:solidFill>
              </a:rPr>
              <a:t>Aways</a:t>
            </a:r>
            <a:endParaRPr lang="en-CA" dirty="0">
              <a:solidFill>
                <a:srgbClr val="1B671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9978" y="2157984"/>
            <a:ext cx="9387840" cy="3608334"/>
          </a:xfrm>
        </p:spPr>
        <p:txBody>
          <a:bodyPr>
            <a:normAutofit/>
          </a:bodyPr>
          <a:lstStyle/>
          <a:p>
            <a:pPr marL="0" indent="0" eaLnBrk="0" hangingPunct="0">
              <a:spcBef>
                <a:spcPts val="800"/>
              </a:spcBef>
              <a:buNone/>
              <a:defRPr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information, contact  </a:t>
            </a:r>
          </a:p>
          <a:p>
            <a:pPr marL="0" indent="0" eaLnBrk="0" hangingPunct="0">
              <a:spcBef>
                <a:spcPts val="800"/>
              </a:spcBef>
              <a:buNone/>
              <a:defRPr/>
            </a:pPr>
            <a:endPara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0" hangingPunct="0">
              <a:spcBef>
                <a:spcPts val="800"/>
              </a:spcBef>
              <a:buNone/>
              <a:defRPr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Gord Rattray, Executive Director</a:t>
            </a:r>
          </a:p>
          <a:p>
            <a:pPr marL="0" indent="0" eaLnBrk="0" hangingPunct="0">
              <a:spcBef>
                <a:spcPts val="800"/>
              </a:spcBef>
              <a:buNone/>
              <a:defRPr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Box 31661, Pitt Meadows, BC V3Y 2H1</a:t>
            </a:r>
          </a:p>
          <a:p>
            <a:pPr marL="0" indent="0" eaLnBrk="0" hangingPunct="0">
              <a:spcBef>
                <a:spcPts val="800"/>
              </a:spcBef>
              <a:buNone/>
              <a:defRPr/>
            </a:pPr>
            <a:endPara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0" hangingPunct="0">
              <a:spcBef>
                <a:spcPts val="800"/>
              </a:spcBef>
              <a:buNone/>
              <a:defRPr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Phone: 604-466-2006</a:t>
            </a:r>
          </a:p>
          <a:p>
            <a:pPr marL="0" indent="0" eaLnBrk="0" hangingPunct="0">
              <a:spcBef>
                <a:spcPts val="800"/>
              </a:spcBef>
              <a:buNone/>
              <a:defRPr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Fax:	  604-466-3006</a:t>
            </a:r>
          </a:p>
          <a:p>
            <a:pPr marL="0" indent="0" eaLnBrk="0" hangingPunct="0">
              <a:spcBef>
                <a:spcPts val="800"/>
              </a:spcBef>
              <a:buNone/>
              <a:defRPr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E-mail:  gord@mhabc.com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6725" lvl="1" indent="-352425">
              <a:spcBef>
                <a:spcPct val="20000"/>
              </a:spcBef>
              <a:buNone/>
            </a:pPr>
            <a:endParaRPr lang="en-CA" altLang="en-US" sz="2800" dirty="0">
              <a:latin typeface="Arial" panose="020B0604020202020204" pitchFamily="34" charset="0"/>
            </a:endParaRPr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53800" y="6311900"/>
            <a:ext cx="683079" cy="365125"/>
          </a:xfrm>
        </p:spPr>
        <p:txBody>
          <a:bodyPr/>
          <a:lstStyle/>
          <a:p>
            <a:fld id="{58E8C570-C08B-481B-BFD7-211B106B94CC}" type="slidenum">
              <a:rPr lang="en-CA" smtClean="0"/>
              <a:pPr/>
              <a:t>6</a:t>
            </a:fld>
            <a:endParaRPr lang="en-CA" dirty="0"/>
          </a:p>
        </p:txBody>
      </p:sp>
      <p:sp>
        <p:nvSpPr>
          <p:cNvPr id="22" name="Slide Number Placeholder 3"/>
          <p:cNvSpPr txBox="1">
            <a:spLocks/>
          </p:cNvSpPr>
          <p:nvPr/>
        </p:nvSpPr>
        <p:spPr>
          <a:xfrm>
            <a:off x="11252251" y="6307667"/>
            <a:ext cx="6830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/>
              <a:t>8 -</a:t>
            </a:r>
            <a:endParaRPr lang="en-CA" dirty="0"/>
          </a:p>
        </p:txBody>
      </p:sp>
      <p:grpSp>
        <p:nvGrpSpPr>
          <p:cNvPr id="11" name="Group 10"/>
          <p:cNvGrpSpPr/>
          <p:nvPr/>
        </p:nvGrpSpPr>
        <p:grpSpPr>
          <a:xfrm>
            <a:off x="-222" y="0"/>
            <a:ext cx="12202607" cy="6866985"/>
            <a:chOff x="-222" y="0"/>
            <a:chExt cx="12202607" cy="6866985"/>
          </a:xfrm>
        </p:grpSpPr>
        <p:grpSp>
          <p:nvGrpSpPr>
            <p:cNvPr id="12" name="Group 11"/>
            <p:cNvGrpSpPr/>
            <p:nvPr/>
          </p:nvGrpSpPr>
          <p:grpSpPr>
            <a:xfrm>
              <a:off x="178664" y="191044"/>
              <a:ext cx="1969765" cy="1477918"/>
              <a:chOff x="4947459" y="1320974"/>
              <a:chExt cx="5882652" cy="4413764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4947459" y="1320974"/>
                <a:ext cx="5825739" cy="42550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947459" y="1443145"/>
                <a:ext cx="5882652" cy="4291593"/>
              </a:xfrm>
              <a:prstGeom prst="rect">
                <a:avLst/>
              </a:prstGeom>
            </p:spPr>
          </p:pic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98368" y="5454505"/>
              <a:ext cx="1209438" cy="853162"/>
            </a:xfrm>
            <a:prstGeom prst="rect">
              <a:avLst/>
            </a:prstGeom>
          </p:spPr>
        </p:pic>
        <p:grpSp>
          <p:nvGrpSpPr>
            <p:cNvPr id="14" name="Group 13"/>
            <p:cNvGrpSpPr/>
            <p:nvPr/>
          </p:nvGrpSpPr>
          <p:grpSpPr>
            <a:xfrm>
              <a:off x="-222" y="0"/>
              <a:ext cx="12202607" cy="6866985"/>
              <a:chOff x="-222" y="0"/>
              <a:chExt cx="12202607" cy="6866985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-222" y="6757257"/>
                <a:ext cx="12202385" cy="10972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0" y="0"/>
                <a:ext cx="12202385" cy="9603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404988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65796</TotalTime>
  <Words>243</Words>
  <Application>Microsoft Office PowerPoint</Application>
  <PresentationFormat>Custom</PresentationFormat>
  <Paragraphs>96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Modules</vt:lpstr>
      <vt:lpstr>Take-Aways</vt:lpstr>
      <vt:lpstr>Take-Aways</vt:lpstr>
      <vt:lpstr>Take-Aways</vt:lpstr>
      <vt:lpstr>Take-Aways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CHBA Strategic Directions 2013</dc:title>
  <dc:creator>Kevin Lee</dc:creator>
  <cp:lastModifiedBy>G</cp:lastModifiedBy>
  <cp:revision>541</cp:revision>
  <cp:lastPrinted>2014-11-07T19:54:31Z</cp:lastPrinted>
  <dcterms:created xsi:type="dcterms:W3CDTF">2013-07-29T13:34:56Z</dcterms:created>
  <dcterms:modified xsi:type="dcterms:W3CDTF">2017-08-31T18:29:54Z</dcterms:modified>
</cp:coreProperties>
</file>