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545" r:id="rId2"/>
    <p:sldId id="541" r:id="rId3"/>
    <p:sldId id="537" r:id="rId4"/>
    <p:sldId id="542" r:id="rId5"/>
    <p:sldId id="543" r:id="rId6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C64E"/>
    <a:srgbClr val="7F7F7F"/>
    <a:srgbClr val="FFFFFF"/>
    <a:srgbClr val="1B671F"/>
    <a:srgbClr val="268321"/>
    <a:srgbClr val="D9E2D0"/>
    <a:srgbClr val="385723"/>
    <a:srgbClr val="00B01D"/>
    <a:srgbClr val="0000CC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56" autoAdjust="0"/>
    <p:restoredTop sz="59717" autoAdjust="0"/>
  </p:normalViewPr>
  <p:slideViewPr>
    <p:cSldViewPr snapToGrid="0">
      <p:cViewPr varScale="1">
        <p:scale>
          <a:sx n="62" d="100"/>
          <a:sy n="62" d="100"/>
        </p:scale>
        <p:origin x="-100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34"/>
    </p:cViewPr>
  </p:sorterViewPr>
  <p:notesViewPr>
    <p:cSldViewPr snapToGrid="0">
      <p:cViewPr>
        <p:scale>
          <a:sx n="100" d="100"/>
          <a:sy n="100" d="100"/>
        </p:scale>
        <p:origin x="25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70764" cy="482027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749" y="1"/>
            <a:ext cx="3170763" cy="482027"/>
          </a:xfrm>
          <a:prstGeom prst="rect">
            <a:avLst/>
          </a:prstGeom>
        </p:spPr>
        <p:txBody>
          <a:bodyPr vert="horz" lIns="95610" tIns="47805" rIns="95610" bIns="47805" rtlCol="0"/>
          <a:lstStyle>
            <a:lvl1pPr algn="r">
              <a:defRPr sz="1300"/>
            </a:lvl1pPr>
          </a:lstStyle>
          <a:p>
            <a:fld id="{10502498-E0AB-41F9-B9DA-11F73DEB6A09}" type="datetimeFigureOut">
              <a:rPr lang="en-CA" smtClean="0"/>
              <a:pPr/>
              <a:t>2017-08-31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61038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10" tIns="47805" rIns="95610" bIns="47805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363" y="4620250"/>
            <a:ext cx="5852160" cy="3780800"/>
          </a:xfrm>
          <a:prstGeom prst="rect">
            <a:avLst/>
          </a:prstGeom>
        </p:spPr>
        <p:txBody>
          <a:bodyPr vert="horz" lIns="95610" tIns="47805" rIns="95610" bIns="4780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173"/>
            <a:ext cx="3170764" cy="482027"/>
          </a:xfrm>
          <a:prstGeom prst="rect">
            <a:avLst/>
          </a:prstGeom>
        </p:spPr>
        <p:txBody>
          <a:bodyPr vert="horz" lIns="95610" tIns="47805" rIns="95610" bIns="47805" rtlCol="0" anchor="b"/>
          <a:lstStyle>
            <a:lvl1pPr algn="l">
              <a:defRPr sz="13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749" y="9119173"/>
            <a:ext cx="3170763" cy="482027"/>
          </a:xfrm>
          <a:prstGeom prst="rect">
            <a:avLst/>
          </a:prstGeom>
        </p:spPr>
        <p:txBody>
          <a:bodyPr vert="horz" lIns="95610" tIns="47805" rIns="95610" bIns="47805" rtlCol="0" anchor="b"/>
          <a:lstStyle>
            <a:lvl1pPr algn="r">
              <a:defRPr sz="1300"/>
            </a:lvl1pPr>
          </a:lstStyle>
          <a:p>
            <a:fld id="{28980EAE-8503-4DAD-9F3B-0D930AF9287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0659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77900" y="771525"/>
            <a:ext cx="5761038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055717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1 - Outline </a:t>
            </a:r>
            <a:endParaRPr lang="en-US" sz="1800" b="1" dirty="0"/>
          </a:p>
          <a:p>
            <a:pPr eaLnBrk="1" hangingPunct="1"/>
            <a:endParaRPr lang="en-CA" sz="1600" dirty="0" smtClean="0"/>
          </a:p>
          <a:p>
            <a:pPr eaLnBrk="1" hangingPunct="1"/>
            <a:r>
              <a:rPr lang="en-CA" sz="1600" dirty="0" smtClean="0"/>
              <a:t>This module provides a</a:t>
            </a:r>
            <a:r>
              <a:rPr lang="en-CA" sz="1600" baseline="0" dirty="0" smtClean="0"/>
              <a:t> introduction to the authors: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sz="1600" baseline="0" dirty="0" smtClean="0"/>
              <a:t>the Modular Construction Council of the Canadian Home Builders’ Association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CA" sz="1600" baseline="0" dirty="0" smtClean="0"/>
              <a:t>and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CA" sz="1600" baseline="0" dirty="0" smtClean="0"/>
              <a:t>the Manufactured Housing Association of BC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943636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1 – CHBA-MOD – Who We Are</a:t>
            </a:r>
          </a:p>
          <a:p>
            <a:endParaRPr lang="en-US" sz="1800" dirty="0" smtClean="0"/>
          </a:p>
          <a:p>
            <a:pPr>
              <a:spcBef>
                <a:spcPct val="20000"/>
              </a:spcBef>
              <a:buFont typeface="Times" panose="02020603050405020304" pitchFamily="18" charset="0"/>
              <a:buNone/>
            </a:pPr>
            <a:r>
              <a:rPr lang="en-US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The Canadian</a:t>
            </a:r>
            <a:r>
              <a:rPr lang="en-US" altLang="en-US" sz="2400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  <a:t> Manufactured Housing Institute </a:t>
            </a:r>
            <a:br>
              <a:rPr lang="en-US" altLang="en-US" sz="2400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400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  <a:t>was established in 1953 as Canada’s national organization for prefabricated building. 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None/>
            </a:pPr>
            <a:endParaRPr lang="en-US" altLang="en-US" sz="2400" baseline="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Times" panose="02020603050405020304" pitchFamily="18" charset="0"/>
              <a:buNone/>
            </a:pPr>
            <a:r>
              <a:rPr lang="en-US" altLang="en-US" sz="2400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  <a:t>It was dissolved at the end of 2016 to reinvent itself as the </a:t>
            </a:r>
            <a:br>
              <a:rPr lang="en-US" altLang="en-US" sz="2400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400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  <a:t>Modular Construction Council </a:t>
            </a:r>
            <a:br>
              <a:rPr lang="en-US" altLang="en-US" sz="2400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US" altLang="en-US" sz="2400" baseline="0" dirty="0" smtClean="0">
                <a:solidFill>
                  <a:schemeClr val="tx1"/>
                </a:solidFill>
                <a:latin typeface="Arial" panose="020B0604020202020204" pitchFamily="34" charset="0"/>
              </a:rPr>
              <a:t>of the Canadian Home Builders’ association </a:t>
            </a:r>
            <a:endParaRPr lang="en-CA" altLang="en-US" sz="24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endParaRPr lang="en-CA" altLang="en-US" sz="24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Times" panose="02020603050405020304" pitchFamily="18" charset="0"/>
              <a:buNone/>
            </a:pPr>
            <a:r>
              <a:rPr lang="en-CA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The Council continues the Institute’s role as Canada’s national organization for prefabricated building with 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None/>
            </a:pPr>
            <a:r>
              <a:rPr lang="en-CA" altLang="en-US" sz="2400" dirty="0" smtClean="0">
                <a:solidFill>
                  <a:schemeClr val="tx1"/>
                </a:solidFill>
                <a:latin typeface="Arial" panose="020B0604020202020204" pitchFamily="34" charset="0"/>
              </a:rPr>
              <a:t>members:</a:t>
            </a:r>
          </a:p>
          <a:p>
            <a:pPr lvl="1"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CA" altLang="en-US" sz="2200" dirty="0" smtClean="0">
                <a:solidFill>
                  <a:schemeClr val="tx1"/>
                </a:solidFill>
                <a:latin typeface="Arial" panose="020B0604020202020204" pitchFamily="34" charset="0"/>
              </a:rPr>
              <a:t>from all regions of Canada, and from the U.S. </a:t>
            </a:r>
          </a:p>
          <a:p>
            <a:pPr lvl="1"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CA" altLang="en-US" sz="2200" dirty="0" smtClean="0">
                <a:solidFill>
                  <a:schemeClr val="tx1"/>
                </a:solidFill>
                <a:latin typeface="Arial" panose="020B0604020202020204" pitchFamily="34" charset="0"/>
              </a:rPr>
              <a:t>from all facets of the industry </a:t>
            </a:r>
          </a:p>
          <a:p>
            <a:pPr lvl="1"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CA" altLang="en-US" sz="2200" dirty="0" smtClean="0">
                <a:solidFill>
                  <a:schemeClr val="tx1"/>
                </a:solidFill>
                <a:latin typeface="Arial" panose="020B0604020202020204" pitchFamily="34" charset="0"/>
              </a:rPr>
              <a:t>representing all types of construction - residential, institutional, commercial, and industrial</a:t>
            </a:r>
            <a:endParaRPr lang="en-CA" altLang="en-US" sz="22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662772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1 –MCC – Priorities</a:t>
            </a:r>
          </a:p>
          <a:p>
            <a:endParaRPr lang="en-US" sz="1800" dirty="0" smtClean="0"/>
          </a:p>
          <a:p>
            <a:pPr>
              <a:spcBef>
                <a:spcPts val="400"/>
              </a:spcBef>
            </a:pPr>
            <a:r>
              <a:rPr lang="en-US" sz="1800" dirty="0" smtClean="0"/>
              <a:t>Much of the Modular Construction Council’s work focuses on </a:t>
            </a:r>
            <a:br>
              <a:rPr lang="en-US" sz="1800" dirty="0" smtClean="0"/>
            </a:br>
            <a:r>
              <a:rPr lang="en-US" sz="1800" dirty="0" smtClean="0"/>
              <a:t>development</a:t>
            </a:r>
            <a:r>
              <a:rPr lang="en-US" sz="1800" baseline="0" dirty="0" smtClean="0"/>
              <a:t> and maintenance of building codes and standards.</a:t>
            </a:r>
          </a:p>
          <a:p>
            <a:pPr>
              <a:spcBef>
                <a:spcPts val="400"/>
              </a:spcBef>
            </a:pPr>
            <a:endParaRPr lang="en-US" sz="1800" baseline="0" dirty="0" smtClean="0"/>
          </a:p>
          <a:p>
            <a:pPr>
              <a:spcBef>
                <a:spcPts val="400"/>
              </a:spcBef>
            </a:pPr>
            <a:r>
              <a:rPr lang="en-US" sz="1800" baseline="0" dirty="0" smtClean="0"/>
              <a:t>Building technology and practice is changing constantly and codes and standards have to keep up.</a:t>
            </a:r>
          </a:p>
          <a:p>
            <a:pPr>
              <a:spcBef>
                <a:spcPts val="400"/>
              </a:spcBef>
            </a:pPr>
            <a:r>
              <a:rPr lang="en-US" sz="1800" baseline="0" dirty="0" smtClean="0"/>
              <a:t>Assisted by CHBA staff from the Technical Research Committee, </a:t>
            </a:r>
            <a:br>
              <a:rPr lang="en-US" sz="1800" baseline="0" dirty="0" smtClean="0"/>
            </a:br>
            <a:r>
              <a:rPr lang="en-US" sz="1800" baseline="0" dirty="0" smtClean="0"/>
              <a:t>staff of  Modular Construction Council work to ensure that </a:t>
            </a:r>
            <a:br>
              <a:rPr lang="en-US" sz="1800" baseline="0" dirty="0" smtClean="0"/>
            </a:br>
            <a:r>
              <a:rPr lang="en-US" sz="1800" baseline="0" dirty="0" smtClean="0"/>
              <a:t>requirements do not unfairly discriminate against prefabricated buildings.</a:t>
            </a:r>
          </a:p>
          <a:p>
            <a:pPr>
              <a:spcBef>
                <a:spcPts val="400"/>
              </a:spcBef>
            </a:pPr>
            <a:endParaRPr lang="en-US" sz="1800" baseline="0" dirty="0" smtClean="0"/>
          </a:p>
          <a:p>
            <a:pPr>
              <a:spcBef>
                <a:spcPts val="400"/>
              </a:spcBef>
            </a:pPr>
            <a:r>
              <a:rPr lang="en-US" sz="1800" baseline="0" dirty="0" smtClean="0"/>
              <a:t>The Council also works hard to build </a:t>
            </a:r>
            <a:r>
              <a:rPr lang="en-CA" sz="1800" baseline="0" dirty="0" smtClean="0"/>
              <a:t>awareness </a:t>
            </a:r>
            <a:br>
              <a:rPr lang="en-CA" sz="1800" baseline="0" dirty="0" smtClean="0"/>
            </a:br>
            <a:r>
              <a:rPr lang="en-CA" sz="1800" baseline="0" dirty="0" smtClean="0"/>
              <a:t>among industry, governments and consumers</a:t>
            </a:r>
            <a:r>
              <a:rPr lang="en-US" sz="1800" baseline="0" dirty="0" smtClean="0"/>
              <a:t> </a:t>
            </a:r>
            <a:br>
              <a:rPr lang="en-US" sz="1800" baseline="0" dirty="0" smtClean="0"/>
            </a:br>
            <a:r>
              <a:rPr lang="en-CA" sz="1800" baseline="0" dirty="0" smtClean="0"/>
              <a:t>of the benefits of prefabricated construction. </a:t>
            </a:r>
            <a:r>
              <a:rPr lang="en-US" sz="1800" baseline="0" dirty="0" smtClean="0"/>
              <a:t> </a:t>
            </a:r>
          </a:p>
          <a:p>
            <a:endParaRPr lang="en-US" sz="1800" baseline="0" dirty="0" smtClean="0"/>
          </a:p>
          <a:p>
            <a:endParaRPr lang="en-US" sz="1800" baseline="0" dirty="0" smtClean="0"/>
          </a:p>
          <a:p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890276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dirty="0" smtClean="0"/>
              <a:t>Module 1 – MHABC</a:t>
            </a:r>
          </a:p>
          <a:p>
            <a:endParaRPr lang="en-US" sz="1800" dirty="0" smtClean="0"/>
          </a:p>
          <a:p>
            <a:pPr>
              <a:spcBef>
                <a:spcPts val="400"/>
              </a:spcBef>
            </a:pPr>
            <a:r>
              <a:rPr lang="en-CA" sz="1800" baseline="0" dirty="0" smtClean="0"/>
              <a:t> </a:t>
            </a:r>
            <a:r>
              <a:rPr lang="en-US" sz="1800" baseline="0" dirty="0" smtClean="0"/>
              <a:t> </a:t>
            </a:r>
          </a:p>
          <a:p>
            <a:endParaRPr lang="en-US" sz="1800" baseline="0" dirty="0" smtClean="0"/>
          </a:p>
          <a:p>
            <a:endParaRPr lang="en-US" sz="1800" baseline="0" dirty="0" smtClean="0"/>
          </a:p>
          <a:p>
            <a:endParaRPr lang="en-CA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80EAE-8503-4DAD-9F3B-0D930AF9287E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1991645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52381" cy="1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6677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xmlns="" val="272486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xmlns="" val="1580169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760" y="146829"/>
            <a:ext cx="9555480" cy="1325563"/>
          </a:xfrm>
        </p:spPr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8040" cy="4351338"/>
          </a:xfrm>
        </p:spPr>
        <p:txBody>
          <a:bodyPr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152381" cy="1380952"/>
          </a:xfrm>
          <a:prstGeom prst="rect">
            <a:avLst/>
          </a:prstGeom>
        </p:spPr>
      </p:pic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Rectangle 5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xmlns="" val="228302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7" name="Rectangle 6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xmlns="" val="22531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353800" y="6311900"/>
            <a:ext cx="683079" cy="365125"/>
          </a:xfrm>
        </p:spPr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Rectangle 5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xmlns="" val="99129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Rectangle 9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xmlns="" val="25530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Rectangle 5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xmlns="" val="4251053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Rectangle 4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xmlns="" val="1423531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xmlns="" val="404920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0" y="6744678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133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/>
          </a:p>
        </p:txBody>
      </p:sp>
    </p:spTree>
    <p:extLst>
      <p:ext uri="{BB962C8B-B14F-4D97-AF65-F5344CB8AC3E}">
        <p14:creationId xmlns:p14="http://schemas.microsoft.com/office/powerpoint/2010/main" xmlns="" val="262864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7014" y="365125"/>
            <a:ext cx="911678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F0F60-B780-4DE1-A88F-C709BD8BDF2C}" type="slidenum">
              <a:rPr lang="en-CA" smtClean="0"/>
              <a:pPr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2152381" cy="13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307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53800" y="7070441"/>
            <a:ext cx="683079" cy="365125"/>
          </a:xfrm>
        </p:spPr>
        <p:txBody>
          <a:bodyPr/>
          <a:lstStyle/>
          <a:p>
            <a:fld id="{682F0F60-B780-4DE1-A88F-C709BD8BDF2C}" type="slidenum">
              <a:rPr lang="en-CA" smtClean="0"/>
              <a:pPr/>
              <a:t>1</a:t>
            </a:fld>
            <a:endParaRPr lang="en-C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2" y="71983"/>
            <a:ext cx="12189728" cy="672147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2657" y="71983"/>
            <a:ext cx="12168958" cy="6721478"/>
          </a:xfrm>
          <a:prstGeom prst="rect">
            <a:avLst/>
          </a:prstGeom>
          <a:solidFill>
            <a:srgbClr val="7F7F7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grpSp>
        <p:nvGrpSpPr>
          <p:cNvPr id="7" name="Group 6"/>
          <p:cNvGrpSpPr/>
          <p:nvPr/>
        </p:nvGrpSpPr>
        <p:grpSpPr>
          <a:xfrm>
            <a:off x="170900" y="373018"/>
            <a:ext cx="1894518" cy="1704622"/>
            <a:chOff x="316088" y="191029"/>
            <a:chExt cx="1894518" cy="1704622"/>
          </a:xfrm>
          <a:effectLst/>
        </p:grpSpPr>
        <p:sp>
          <p:nvSpPr>
            <p:cNvPr id="8" name="Freeform 7"/>
            <p:cNvSpPr/>
            <p:nvPr/>
          </p:nvSpPr>
          <p:spPr>
            <a:xfrm>
              <a:off x="948267" y="835378"/>
              <a:ext cx="1027289" cy="801511"/>
            </a:xfrm>
            <a:custGeom>
              <a:avLst/>
              <a:gdLst>
                <a:gd name="connsiteX0" fmla="*/ 1027289 w 1027289"/>
                <a:gd name="connsiteY0" fmla="*/ 801511 h 801511"/>
                <a:gd name="connsiteX1" fmla="*/ 33866 w 1027289"/>
                <a:gd name="connsiteY1" fmla="*/ 801511 h 801511"/>
                <a:gd name="connsiteX2" fmla="*/ 0 w 1027289"/>
                <a:gd name="connsiteY2" fmla="*/ 395111 h 801511"/>
                <a:gd name="connsiteX3" fmla="*/ 519289 w 1027289"/>
                <a:gd name="connsiteY3" fmla="*/ 0 h 801511"/>
                <a:gd name="connsiteX4" fmla="*/ 993422 w 1027289"/>
                <a:gd name="connsiteY4" fmla="*/ 462844 h 801511"/>
                <a:gd name="connsiteX5" fmla="*/ 1027289 w 1027289"/>
                <a:gd name="connsiteY5" fmla="*/ 801511 h 8015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27289" h="801511">
                  <a:moveTo>
                    <a:pt x="1027289" y="801511"/>
                  </a:moveTo>
                  <a:lnTo>
                    <a:pt x="33866" y="801511"/>
                  </a:lnTo>
                  <a:lnTo>
                    <a:pt x="0" y="395111"/>
                  </a:lnTo>
                  <a:lnTo>
                    <a:pt x="519289" y="0"/>
                  </a:lnTo>
                  <a:lnTo>
                    <a:pt x="993422" y="462844"/>
                  </a:lnTo>
                  <a:lnTo>
                    <a:pt x="1027289" y="8015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42688"/>
            <a:stretch/>
          </p:blipFill>
          <p:spPr>
            <a:xfrm>
              <a:off x="316088" y="191029"/>
              <a:ext cx="1894518" cy="1704622"/>
            </a:xfrm>
            <a:prstGeom prst="rect">
              <a:avLst/>
            </a:prstGeom>
          </p:spPr>
        </p:pic>
      </p:grp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" b="-20987"/>
          <a:stretch/>
        </p:blipFill>
        <p:spPr>
          <a:xfrm>
            <a:off x="399675" y="5550968"/>
            <a:ext cx="1834096" cy="109660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2244156" y="4914762"/>
            <a:ext cx="9144000" cy="1236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8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  <a:t>Prepared for </a:t>
            </a:r>
            <a:br>
              <a:rPr lang="en-CA" sz="28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CA" sz="32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  <a:t>Municipal Officials in British Columbia</a:t>
            </a:r>
            <a:br>
              <a:rPr lang="en-CA" sz="32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</a:br>
            <a:r>
              <a:rPr lang="en-CA" sz="2800" dirty="0" smtClean="0">
                <a:solidFill>
                  <a:schemeClr val="bg1"/>
                </a:solidFill>
                <a:effectLst>
                  <a:outerShdw blurRad="38100" dist="63500" dir="2700000" algn="tl">
                    <a:srgbClr val="000000">
                      <a:alpha val="70000"/>
                    </a:srgbClr>
                  </a:outerShdw>
                </a:effectLst>
              </a:rPr>
              <a:t>August 2017</a:t>
            </a:r>
            <a:endParaRPr lang="en-CA" sz="2800" dirty="0">
              <a:solidFill>
                <a:schemeClr val="bg1"/>
              </a:solidFill>
              <a:effectLst>
                <a:outerShdw blurRad="38100" dist="63500" dir="2700000" algn="tl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222" y="0"/>
            <a:ext cx="12202607" cy="6879055"/>
            <a:chOff x="-222" y="0"/>
            <a:chExt cx="12202607" cy="6879055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202385" cy="96038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64000">
                  <a:srgbClr val="4F4F65"/>
                </a:gs>
                <a:gs pos="100000">
                  <a:srgbClr val="94919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2" y="6783017"/>
              <a:ext cx="12202385" cy="96038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75000"/>
                    <a:shade val="30000"/>
                    <a:satMod val="115000"/>
                  </a:schemeClr>
                </a:gs>
                <a:gs pos="64000">
                  <a:srgbClr val="4F4F65"/>
                </a:gs>
                <a:gs pos="100000">
                  <a:srgbClr val="94919B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2075803" y="1260885"/>
            <a:ext cx="9971461" cy="882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CA" i="1" dirty="0" smtClean="0">
                <a:solidFill>
                  <a:schemeClr val="bg1"/>
                </a:solidFill>
              </a:rPr>
              <a:t>Factory-Built Housing in </a:t>
            </a:r>
            <a:r>
              <a:rPr lang="en-CA" i="1" dirty="0">
                <a:solidFill>
                  <a:schemeClr val="bg1"/>
                </a:solidFill>
              </a:rPr>
              <a:t>Canada – Evolution, Regulatory Requirements and Confirmation of Compliance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065416" y="3042957"/>
            <a:ext cx="9971461" cy="1037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accent6">
                    <a:lumMod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CA" i="1" dirty="0" smtClean="0">
                <a:solidFill>
                  <a:schemeClr val="bg1"/>
                </a:solidFill>
              </a:rPr>
              <a:t>Module 1: Who We Are – </a:t>
            </a:r>
            <a:br>
              <a:rPr lang="en-CA" i="1" dirty="0" smtClean="0">
                <a:solidFill>
                  <a:schemeClr val="bg1"/>
                </a:solidFill>
              </a:rPr>
            </a:br>
            <a:r>
              <a:rPr lang="en-CA" i="1" dirty="0" smtClean="0">
                <a:solidFill>
                  <a:schemeClr val="bg1"/>
                </a:solidFill>
              </a:rPr>
              <a:t> CHBA-MOD and MHABC</a:t>
            </a:r>
            <a:endParaRPr lang="en-CA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754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620"/>
    </mc:Choice>
    <mc:Fallback>
      <p:transition spd="slow" advTm="1162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Modules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2</a:t>
            </a:fld>
            <a:endParaRPr lang="en-CA"/>
          </a:p>
        </p:txBody>
      </p:sp>
      <p:sp>
        <p:nvSpPr>
          <p:cNvPr id="9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1 -</a:t>
            </a:r>
            <a:endParaRPr lang="en-CA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249978" y="1479665"/>
            <a:ext cx="9685352" cy="4220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Who we are – CHBA-MOD and MHABC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Factory-Built Housing - </a:t>
            </a: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Then and Now</a:t>
            </a:r>
          </a:p>
          <a:p>
            <a:pPr marL="514350" indent="-514350">
              <a:spcBef>
                <a:spcPct val="20000"/>
              </a:spcBef>
              <a:buFont typeface="+mj-lt"/>
              <a:buAutoNum type="arabicPeriod"/>
            </a:pPr>
            <a:r>
              <a:rPr lang="en-CA" alt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The Industry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Applicable Technical Requirements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Facilitating Compliance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Confirming Compliance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Challenges</a:t>
            </a:r>
          </a:p>
          <a:p>
            <a:pPr marL="514350" indent="-514350" eaLnBrk="0" hangingPunct="0">
              <a:spcBef>
                <a:spcPts val="800"/>
              </a:spcBef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Take-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Aways</a:t>
            </a:r>
            <a:endParaRPr lang="en-US" dirty="0" smtClean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endParaRPr lang="en-CA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6" name="Group 5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65920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1B671F"/>
                </a:solidFill>
              </a:rPr>
              <a:t>Who We Are – CHBA-MOD and MHABC</a:t>
            </a:r>
            <a:endParaRPr lang="en-CA" dirty="0">
              <a:solidFill>
                <a:srgbClr val="1B671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320975"/>
            <a:ext cx="9387840" cy="5201745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Modular </a:t>
            </a:r>
            <a:r>
              <a:rPr lang="en-CA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Council </a:t>
            </a:r>
            <a:r>
              <a:rPr lang="en-CA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(CHBA-MOD) 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successor to the Canadian Manufactured </a:t>
            </a: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H</a:t>
            </a: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ousing Institute 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a council of the Canadian Home Builders’ Association</a:t>
            </a: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Canada’s </a:t>
            </a:r>
            <a:r>
              <a:rPr lang="en-CA" altLang="en-US" sz="2600" dirty="0">
                <a:solidFill>
                  <a:schemeClr val="tx1"/>
                </a:solidFill>
                <a:latin typeface="Arial" panose="020B0604020202020204" pitchFamily="34" charset="0"/>
              </a:rPr>
              <a:t>national </a:t>
            </a: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organization </a:t>
            </a: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for factory-built housing</a:t>
            </a:r>
            <a:endParaRPr lang="en-CA" altLang="en-US" sz="26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Times" panose="02020603050405020304" pitchFamily="18" charset="0"/>
              <a:buChar char="•"/>
            </a:pPr>
            <a:r>
              <a:rPr lang="en-CA" altLang="en-US" sz="2600" dirty="0" smtClean="0">
                <a:solidFill>
                  <a:schemeClr val="tx1"/>
                </a:solidFill>
                <a:latin typeface="Arial" panose="020B0604020202020204" pitchFamily="34" charset="0"/>
              </a:rPr>
              <a:t>members: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─"/>
            </a:pP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from </a:t>
            </a:r>
            <a: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</a:rPr>
              <a:t>all regions of Canada, and from the U.S. 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─"/>
            </a:pP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from all </a:t>
            </a:r>
            <a: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</a:rPr>
              <a:t>facets of the industry: </a:t>
            </a:r>
            <a:b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</a:rPr>
              <a:t>e.g. builders, developers, suppliers, warranty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─"/>
            </a:pP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representing all </a:t>
            </a:r>
            <a: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</a:rPr>
              <a:t>types of construction: </a:t>
            </a:r>
            <a:b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</a:rPr>
              <a:t>- </a:t>
            </a: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residential</a:t>
            </a:r>
            <a:b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- institutional</a:t>
            </a:r>
            <a:b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- commercial</a:t>
            </a:r>
            <a:b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</a:b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</a:rPr>
              <a:t>- industrial</a:t>
            </a:r>
            <a:endParaRPr lang="en-CA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3</a:t>
            </a:fld>
            <a:endParaRPr lang="en-CA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1 -</a:t>
            </a:r>
            <a:endParaRPr lang="en-CA" dirty="0"/>
          </a:p>
        </p:txBody>
      </p:sp>
      <p:grpSp>
        <p:nvGrpSpPr>
          <p:cNvPr id="14" name="Group 13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5" name="Group 14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9083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555480" cy="786136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1B671F"/>
                </a:solidFill>
              </a:rPr>
              <a:t>Who We Are – </a:t>
            </a:r>
            <a:r>
              <a:rPr lang="en-CA" dirty="0" smtClean="0">
                <a:solidFill>
                  <a:srgbClr val="1B671F"/>
                </a:solidFill>
              </a:rPr>
              <a:t>CHBA-MOD </a:t>
            </a:r>
            <a:r>
              <a:rPr lang="en-CA" dirty="0">
                <a:solidFill>
                  <a:srgbClr val="1B671F"/>
                </a:solidFill>
              </a:rPr>
              <a:t>and MHABC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9978" y="1435972"/>
            <a:ext cx="9387840" cy="1708718"/>
          </a:xfrm>
        </p:spPr>
        <p:txBody>
          <a:bodyPr>
            <a:normAutofit/>
          </a:bodyPr>
          <a:lstStyle/>
          <a:p>
            <a:pPr marL="0" indent="0">
              <a:spcBef>
                <a:spcPct val="20000"/>
              </a:spcBef>
              <a:buNone/>
            </a:pPr>
            <a:r>
              <a:rPr lang="en-CA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Modular </a:t>
            </a:r>
            <a:r>
              <a:rPr lang="en-CA" dirty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Council </a:t>
            </a:r>
            <a:r>
              <a:rPr lang="en-CA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(CHBA-MOD) </a:t>
            </a:r>
            <a:endParaRPr lang="en-CA" dirty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</a:pPr>
            <a:r>
              <a:rPr lang="en-CA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Priorities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─"/>
            </a:pP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codes </a:t>
            </a:r>
            <a: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standards development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─"/>
            </a:pP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 of the benefits of </a:t>
            </a: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prefabricated </a:t>
            </a:r>
            <a: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construction among industry, </a:t>
            </a: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governments </a:t>
            </a:r>
            <a: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CA" alt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consumers</a:t>
            </a:r>
            <a:endParaRPr lang="en-CA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4</a:t>
            </a:fld>
            <a:endParaRPr lang="en-CA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1 -</a:t>
            </a:r>
            <a:endParaRPr lang="en-CA" dirty="0"/>
          </a:p>
        </p:txBody>
      </p:sp>
      <p:pic>
        <p:nvPicPr>
          <p:cNvPr id="14" name="Picture 6" descr="KH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326" b="25520"/>
          <a:stretch>
            <a:fillRect/>
          </a:stretch>
        </p:blipFill>
        <p:spPr bwMode="auto">
          <a:xfrm>
            <a:off x="4228564" y="3517681"/>
            <a:ext cx="5342160" cy="284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7" name="Group 16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13665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9979" y="534838"/>
            <a:ext cx="9786900" cy="786136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rgbClr val="1B671F"/>
                </a:solidFill>
              </a:rPr>
              <a:t>Who We Are – </a:t>
            </a:r>
            <a:r>
              <a:rPr lang="en-CA" dirty="0" smtClean="0">
                <a:solidFill>
                  <a:srgbClr val="1B671F"/>
                </a:solidFill>
              </a:rPr>
              <a:t>CHBA-MOD and </a:t>
            </a:r>
            <a:r>
              <a:rPr lang="en-CA" dirty="0">
                <a:solidFill>
                  <a:srgbClr val="1B671F"/>
                </a:solidFill>
              </a:rPr>
              <a:t>MHABC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2F0F60-B780-4DE1-A88F-C709BD8BDF2C}" type="slidenum">
              <a:rPr lang="en-CA" smtClean="0"/>
              <a:pPr/>
              <a:t>5</a:t>
            </a:fld>
            <a:endParaRPr lang="en-CA" dirty="0"/>
          </a:p>
        </p:txBody>
      </p:sp>
      <p:sp>
        <p:nvSpPr>
          <p:cNvPr id="10" name="Slide Number Placeholder 3"/>
          <p:cNvSpPr txBox="1">
            <a:spLocks/>
          </p:cNvSpPr>
          <p:nvPr/>
        </p:nvSpPr>
        <p:spPr>
          <a:xfrm>
            <a:off x="11252251" y="6307667"/>
            <a:ext cx="6830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1 -</a:t>
            </a:r>
            <a:endParaRPr lang="en-CA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249978" y="1435972"/>
            <a:ext cx="9387840" cy="3669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CA" dirty="0" smtClean="0">
                <a:solidFill>
                  <a:srgbClr val="1B67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Manufactured Housing Association of British Columbia (MHABC) </a:t>
            </a:r>
          </a:p>
          <a:p>
            <a:pPr marL="0" indent="0">
              <a:spcBef>
                <a:spcPct val="20000"/>
              </a:spcBef>
              <a:buFont typeface="Arial" panose="020B0604020202020204" pitchFamily="34" charset="0"/>
              <a:buNone/>
            </a:pPr>
            <a:endParaRPr lang="en-CA" dirty="0" smtClean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Font typeface="Arial" panose="020B0604020202020204" pitchFamily="34" charset="0"/>
              <a:buNone/>
            </a:pPr>
            <a:endParaRPr lang="en-CA" dirty="0" smtClean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Font typeface="Arial" panose="020B0604020202020204" pitchFamily="34" charset="0"/>
              <a:buNone/>
            </a:pPr>
            <a:endParaRPr lang="en-CA" dirty="0" smtClean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ct val="20000"/>
              </a:spcBef>
              <a:buFont typeface="Arial" panose="020B0604020202020204" pitchFamily="34" charset="0"/>
              <a:buNone/>
            </a:pPr>
            <a:endParaRPr lang="en-CA" dirty="0" smtClean="0">
              <a:solidFill>
                <a:srgbClr val="1B67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222" y="0"/>
            <a:ext cx="12202607" cy="6866985"/>
            <a:chOff x="-222" y="0"/>
            <a:chExt cx="12202607" cy="6866985"/>
          </a:xfrm>
        </p:grpSpPr>
        <p:grpSp>
          <p:nvGrpSpPr>
            <p:cNvPr id="13" name="Group 12"/>
            <p:cNvGrpSpPr/>
            <p:nvPr/>
          </p:nvGrpSpPr>
          <p:grpSpPr>
            <a:xfrm>
              <a:off x="178664" y="191044"/>
              <a:ext cx="1969765" cy="1477918"/>
              <a:chOff x="4947459" y="1320974"/>
              <a:chExt cx="5882652" cy="4413764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4947459" y="1320974"/>
                <a:ext cx="5825739" cy="42550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947459" y="1443145"/>
                <a:ext cx="5882652" cy="4291593"/>
              </a:xfrm>
              <a:prstGeom prst="rect">
                <a:avLst/>
              </a:prstGeom>
            </p:spPr>
          </p:pic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98368" y="5454505"/>
              <a:ext cx="1209438" cy="853162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-222" y="0"/>
              <a:ext cx="12202607" cy="6866985"/>
              <a:chOff x="-222" y="0"/>
              <a:chExt cx="12202607" cy="686698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-222" y="6757257"/>
                <a:ext cx="12202385" cy="10972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0" y="0"/>
                <a:ext cx="12202385" cy="96038"/>
              </a:xfrm>
              <a:prstGeom prst="rect">
                <a:avLst/>
              </a:prstGeom>
              <a:gradFill flip="none" rotWithShape="1">
                <a:gsLst>
                  <a:gs pos="0">
                    <a:schemeClr val="tx2">
                      <a:lumMod val="75000"/>
                      <a:shade val="30000"/>
                      <a:satMod val="115000"/>
                    </a:schemeClr>
                  </a:gs>
                  <a:gs pos="64000">
                    <a:srgbClr val="4F4F65"/>
                  </a:gs>
                  <a:gs pos="100000">
                    <a:srgbClr val="94919B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/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1645920" y="2697480"/>
            <a:ext cx="90982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The Purpose of the Manufactured Housing Association of BC is to work for the betterment, greater acceptance and expansion of manufactured and modular residential housing in British Columbia through ensuring a fair and competitive environment for industry participants while providing safe and cost effective housing options for the citizens of this province”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71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62760</TotalTime>
  <Words>287</Words>
  <Application>Microsoft Office PowerPoint</Application>
  <PresentationFormat>Custom</PresentationFormat>
  <Paragraphs>75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Modules</vt:lpstr>
      <vt:lpstr>Who We Are – CHBA-MOD and MHABC</vt:lpstr>
      <vt:lpstr>Who We Are – CHBA-MOD and MHABC</vt:lpstr>
      <vt:lpstr>Who We Are – CHBA-MOD and MHABC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CHBA Strategic Directions 2013</dc:title>
  <dc:creator>Kevin Lee</dc:creator>
  <cp:lastModifiedBy>G</cp:lastModifiedBy>
  <cp:revision>535</cp:revision>
  <cp:lastPrinted>2014-11-07T19:54:31Z</cp:lastPrinted>
  <dcterms:created xsi:type="dcterms:W3CDTF">2013-07-29T13:34:56Z</dcterms:created>
  <dcterms:modified xsi:type="dcterms:W3CDTF">2017-08-31T17:39:47Z</dcterms:modified>
</cp:coreProperties>
</file>